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finicion.de/realismo-magico/" TargetMode="External"/><Relationship Id="rId7" Type="http://schemas.openxmlformats.org/officeDocument/2006/relationships/hyperlink" Target="http://www.ciudadseva.com/textos/cuentos/esp/quiroga/el_paso_del_yaberi.htm" TargetMode="External"/><Relationship Id="rId2" Type="http://schemas.openxmlformats.org/officeDocument/2006/relationships/hyperlink" Target="https://unabvirtual.blackboard.com/courses/1/764-201545-LIT/messaging/users/_4187_1/attachments/81878ae20b4f4f65a2987f5e74985463/Antolog%C3%AD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Massimo_Bontempelli" TargetMode="External"/><Relationship Id="rId5" Type="http://schemas.openxmlformats.org/officeDocument/2006/relationships/hyperlink" Target="https://es.wikipedia.org/wiki/Historicidad_de_la_Il%C3%ADada" TargetMode="External"/><Relationship Id="rId4" Type="http://schemas.openxmlformats.org/officeDocument/2006/relationships/hyperlink" Target="http://suite101.net/article/las-amantes-de-zeus-a12400#.VaEw4fl_Ok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805" y="3870377"/>
            <a:ext cx="6553200" cy="457200"/>
          </a:xfrm>
        </p:spPr>
        <p:txBody>
          <a:bodyPr>
            <a:no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Locos </a:t>
            </a:r>
            <a:r>
              <a:rPr lang="es-CO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iluminados </a:t>
            </a:r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 realismo mágico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836713"/>
            <a:ext cx="8496944" cy="1080119"/>
          </a:xfrm>
        </p:spPr>
        <p:txBody>
          <a:bodyPr/>
          <a:lstStyle/>
          <a:p>
            <a:r>
              <a:rPr lang="pt-BR" b="1" dirty="0" err="1"/>
              <a:t>Quiroga</a:t>
            </a:r>
            <a:r>
              <a:rPr lang="pt-BR" b="1" dirty="0"/>
              <a:t>, </a:t>
            </a:r>
            <a:r>
              <a:rPr lang="pt-BR" b="1" dirty="0" err="1"/>
              <a:t>Bombal</a:t>
            </a:r>
            <a:r>
              <a:rPr lang="pt-BR" b="1" dirty="0"/>
              <a:t> y </a:t>
            </a:r>
            <a:r>
              <a:rPr lang="pt-BR" b="1" dirty="0" smtClean="0"/>
              <a:t>Borges</a:t>
            </a:r>
            <a:endParaRPr lang="es-CO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35153"/>
            <a:ext cx="1235140" cy="130879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13" y="2466267"/>
            <a:ext cx="1373311" cy="127768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1091183" cy="132306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83568" y="58772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Mario Javier Pacheco García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8581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764704"/>
            <a:ext cx="8260672" cy="683095"/>
          </a:xfrm>
        </p:spPr>
        <p:txBody>
          <a:bodyPr>
            <a:normAutofit fontScale="90000"/>
          </a:bodyPr>
          <a:lstStyle/>
          <a:p>
            <a:r>
              <a:rPr lang="es-CO" sz="2700" b="1" dirty="0"/>
              <a:t>Locos e iluminados del realismo mágico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2132856"/>
            <a:ext cx="6635080" cy="3694335"/>
          </a:xfrm>
        </p:spPr>
        <p:txBody>
          <a:bodyPr>
            <a:normAutofit/>
          </a:bodyPr>
          <a:lstStyle/>
          <a:p>
            <a:r>
              <a:rPr lang="es-CO" sz="2600" b="1" dirty="0"/>
              <a:t>Horacio </a:t>
            </a:r>
            <a:r>
              <a:rPr lang="es-CO" sz="2600" b="1" dirty="0" smtClean="0"/>
              <a:t>Quiroga. </a:t>
            </a:r>
            <a:r>
              <a:rPr lang="es-CO" sz="2600" b="1" dirty="0"/>
              <a:t>Uruguay 1878- Argentina </a:t>
            </a:r>
            <a:r>
              <a:rPr lang="es-CO" sz="2600" b="1" dirty="0" smtClean="0"/>
              <a:t>1937</a:t>
            </a:r>
          </a:p>
          <a:p>
            <a:endParaRPr lang="es-CO" sz="2600" b="1" dirty="0" smtClean="0"/>
          </a:p>
          <a:p>
            <a:r>
              <a:rPr lang="es-CO" sz="2600" b="1" dirty="0" smtClean="0"/>
              <a:t>María </a:t>
            </a:r>
            <a:r>
              <a:rPr lang="es-CO" sz="2600" b="1" dirty="0"/>
              <a:t>Luisa </a:t>
            </a:r>
            <a:r>
              <a:rPr lang="es-CO" sz="2600" b="1" dirty="0" err="1" smtClean="0"/>
              <a:t>Bombal</a:t>
            </a:r>
            <a:r>
              <a:rPr lang="es-CO" sz="2600" b="1" dirty="0" smtClean="0"/>
              <a:t>. </a:t>
            </a:r>
            <a:r>
              <a:rPr lang="es-CO" sz="2600" b="1" dirty="0"/>
              <a:t>Chile 1910- 1980 </a:t>
            </a:r>
            <a:endParaRPr lang="es-CO" sz="2600" b="1" dirty="0" smtClean="0"/>
          </a:p>
          <a:p>
            <a:endParaRPr lang="es-CO" sz="2600" b="1" dirty="0"/>
          </a:p>
          <a:p>
            <a:r>
              <a:rPr lang="es-CO" sz="2600" b="1" dirty="0" smtClean="0"/>
              <a:t>Jorge </a:t>
            </a:r>
            <a:r>
              <a:rPr lang="es-CO" sz="2600" b="1" dirty="0"/>
              <a:t>Luis </a:t>
            </a:r>
            <a:r>
              <a:rPr lang="es-CO" sz="2600" b="1" dirty="0" smtClean="0"/>
              <a:t>Borges. </a:t>
            </a:r>
            <a:r>
              <a:rPr lang="es-CO" sz="2600" b="1" dirty="0"/>
              <a:t>Argentina 1899- Suiza 1986</a:t>
            </a:r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2016224" cy="369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Disquisición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O" dirty="0"/>
              <a:t>La realidad alterada convive en la literatura universal desde los tiempos de Hesíodo, y es inherente a la </a:t>
            </a:r>
            <a:r>
              <a:rPr lang="es-CO" dirty="0" err="1"/>
              <a:t>diégesis</a:t>
            </a:r>
            <a:r>
              <a:rPr lang="es-CO" dirty="0"/>
              <a:t> de cada autor, cuando se entrelazan elementos de la realidad objetiva, histórica o contemporánea, -mímesis- con elementos de la realidad subjetiva, o imaginaria, para hacer verosímil la mentira, que es esencia del realismo 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Esta afirmación no implica que las obras que mezclan la realidad con la ficción, pertenezcan todas al mágico-realismo. Algunas se enclavan en espacios fantásticos sin pretender verosimilitudes, mientras que otras tienen pretensiones documentales, o cualquier otro propósito, porque la literatura es meliflua,  artera, dúctil, elástica, puede ser romántica, realista, retórica, poética, heroica, épica etc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El realismo mágico está pegado, desde el principio de los siglos, como una enredadera, a la psiquis religiosa, a la superstición, a la ingenuidad, a las creencias telúricas, a la muerte, al más allá, la soledad, el sexo...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635" y="301013"/>
            <a:ext cx="887828" cy="11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32742" y="408372"/>
            <a:ext cx="565405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Realismo mágico en la antigüedad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9782" y="1700808"/>
            <a:ext cx="8440690" cy="482453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 smtClean="0"/>
              <a:t>Son parientes </a:t>
            </a:r>
            <a:r>
              <a:rPr lang="es-CO" dirty="0"/>
              <a:t>el realismo mágico del siglo XX y los escándalos amorosos de Zeus del siglo VIII a. C. </a:t>
            </a:r>
            <a:endParaRPr lang="es-CO" dirty="0" smtClean="0"/>
          </a:p>
          <a:p>
            <a:pPr algn="just"/>
            <a:endParaRPr lang="es-CO" dirty="0" smtClean="0"/>
          </a:p>
          <a:p>
            <a:pPr algn="just"/>
            <a:r>
              <a:rPr lang="es-CO" dirty="0" smtClean="0"/>
              <a:t>Zeus </a:t>
            </a:r>
            <a:r>
              <a:rPr lang="es-CO" dirty="0"/>
              <a:t>se convierte en lluvia de oro para copular con </a:t>
            </a:r>
            <a:r>
              <a:rPr lang="es-CO" dirty="0" err="1"/>
              <a:t>Danae</a:t>
            </a:r>
            <a:r>
              <a:rPr lang="es-CO" dirty="0" smtClean="0"/>
              <a:t>, </a:t>
            </a:r>
            <a:r>
              <a:rPr lang="es-CO" dirty="0"/>
              <a:t>en cisne para  embarazar a Leda, </a:t>
            </a:r>
            <a:r>
              <a:rPr lang="es-CO" dirty="0" smtClean="0"/>
              <a:t>en </a:t>
            </a:r>
            <a:r>
              <a:rPr lang="es-CO" dirty="0"/>
              <a:t>toro, para hacer el amor a Europa, </a:t>
            </a:r>
            <a:r>
              <a:rPr lang="es-CO" dirty="0" smtClean="0"/>
              <a:t>en </a:t>
            </a:r>
            <a:r>
              <a:rPr lang="es-CO" dirty="0"/>
              <a:t>nube para preñar a </a:t>
            </a:r>
            <a:r>
              <a:rPr lang="es-CO" dirty="0" err="1"/>
              <a:t>Io</a:t>
            </a:r>
            <a:r>
              <a:rPr lang="es-CO" dirty="0"/>
              <a:t>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Copula </a:t>
            </a:r>
            <a:r>
              <a:rPr lang="es-CO" dirty="0"/>
              <a:t>lésbicamente con Calisto, convertido en Artemisa, y homosexualmente con </a:t>
            </a:r>
            <a:r>
              <a:rPr lang="es-CO" dirty="0" err="1"/>
              <a:t>Ganímedes</a:t>
            </a:r>
            <a:r>
              <a:rPr lang="es-CO" dirty="0"/>
              <a:t>, convertido en águila.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/>
              <a:t>Los </a:t>
            </a:r>
            <a:r>
              <a:rPr lang="es-CO" dirty="0" smtClean="0"/>
              <a:t>celos, las iras, los engaños y los devaneos divinos del Olimpo son mágico realistas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Los dioses eran reales en episodios irreales, con temporalidad divina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Tiene tanto realismo mágico la trágica Yocasta, de Esquilo y Sófocles, como la trágica Yolanda, con su muñón de ala, de Horacio Quiroga. </a:t>
            </a:r>
            <a:r>
              <a:rPr lang="es-CO" dirty="0" smtClean="0"/>
              <a:t> Igual las  transfiguraciones </a:t>
            </a:r>
            <a:r>
              <a:rPr lang="es-CO" dirty="0"/>
              <a:t>de Zeus, </a:t>
            </a:r>
            <a:r>
              <a:rPr lang="es-CO" dirty="0" smtClean="0"/>
              <a:t>con </a:t>
            </a:r>
            <a:r>
              <a:rPr lang="es-CO" dirty="0"/>
              <a:t>la transfiguración de </a:t>
            </a:r>
            <a:r>
              <a:rPr lang="es-CO" dirty="0" smtClean="0"/>
              <a:t>Wyoming, </a:t>
            </a:r>
            <a:r>
              <a:rPr lang="es-CO" dirty="0"/>
              <a:t>que sale de la pantalla cinematográfica, </a:t>
            </a:r>
            <a:r>
              <a:rPr lang="es-CO" dirty="0" smtClean="0"/>
              <a:t>para </a:t>
            </a:r>
            <a:r>
              <a:rPr lang="es-CO" dirty="0"/>
              <a:t>matar.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82" y="212270"/>
            <a:ext cx="270921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99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3"/>
            <a:ext cx="6618724" cy="932396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Realismo mágico latinoamericano</a:t>
            </a:r>
            <a:endParaRPr lang="es-CO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/>
              <a:t>Los estudiosos que </a:t>
            </a:r>
            <a:r>
              <a:rPr lang="es-CO" dirty="0" smtClean="0"/>
              <a:t>juegan a clasificar </a:t>
            </a:r>
            <a:r>
              <a:rPr lang="es-CO" dirty="0"/>
              <a:t>épocas, géneros y tendencias, y a encasillar </a:t>
            </a:r>
            <a:r>
              <a:rPr lang="es-CO" dirty="0" smtClean="0"/>
              <a:t>estilos</a:t>
            </a:r>
            <a:r>
              <a:rPr lang="es-CO" dirty="0"/>
              <a:t>, </a:t>
            </a:r>
            <a:r>
              <a:rPr lang="es-CO" dirty="0" smtClean="0"/>
              <a:t>definieron las características del realismo </a:t>
            </a:r>
            <a:r>
              <a:rPr lang="es-CO" dirty="0"/>
              <a:t>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Identifica </a:t>
            </a:r>
            <a:r>
              <a:rPr lang="es-CO" dirty="0"/>
              <a:t>una tendencia literaria latinoamericana, </a:t>
            </a:r>
            <a:r>
              <a:rPr lang="es-CO" dirty="0" smtClean="0"/>
              <a:t>(posee como fondo, realidades sociales, religiosas</a:t>
            </a:r>
            <a:r>
              <a:rPr lang="es-CO" dirty="0"/>
              <a:t>, políticas, económicas, etc</a:t>
            </a:r>
            <a:r>
              <a:rPr lang="es-CO" dirty="0" smtClean="0"/>
              <a:t>., regionales) La clarividencia, los milagros, la sátira, as exageraciones son habituales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No obstante, el </a:t>
            </a:r>
            <a:r>
              <a:rPr lang="es-CO" dirty="0"/>
              <a:t>término </a:t>
            </a:r>
            <a:r>
              <a:rPr lang="es-CO" dirty="0" smtClean="0"/>
              <a:t>se usa </a:t>
            </a:r>
            <a:r>
              <a:rPr lang="es-CO" dirty="0"/>
              <a:t>por primera vez a </a:t>
            </a:r>
            <a:r>
              <a:rPr lang="es-CO" dirty="0" smtClean="0"/>
              <a:t>inicio </a:t>
            </a:r>
            <a:r>
              <a:rPr lang="es-CO" dirty="0"/>
              <a:t>del siglo XX por el </a:t>
            </a:r>
            <a:r>
              <a:rPr lang="es-CO" dirty="0" smtClean="0"/>
              <a:t>alemán </a:t>
            </a:r>
            <a:r>
              <a:rPr lang="es-CO" dirty="0"/>
              <a:t>Franz </a:t>
            </a:r>
            <a:r>
              <a:rPr lang="es-CO" dirty="0" err="1"/>
              <a:t>Roh</a:t>
            </a:r>
            <a:r>
              <a:rPr lang="es-CO" dirty="0"/>
              <a:t>, </a:t>
            </a:r>
            <a:r>
              <a:rPr lang="es-CO" dirty="0" smtClean="0"/>
              <a:t>para una </a:t>
            </a:r>
            <a:r>
              <a:rPr lang="es-CO" dirty="0"/>
              <a:t>tendencia pictórica y </a:t>
            </a:r>
            <a:r>
              <a:rPr lang="es-CO" dirty="0" smtClean="0"/>
              <a:t>luego, por </a:t>
            </a:r>
            <a:r>
              <a:rPr lang="es-CO" dirty="0"/>
              <a:t>el futurista </a:t>
            </a:r>
            <a:r>
              <a:rPr lang="es-CO" dirty="0" err="1"/>
              <a:t>Massimo</a:t>
            </a:r>
            <a:r>
              <a:rPr lang="es-CO" dirty="0"/>
              <a:t> </a:t>
            </a:r>
            <a:r>
              <a:rPr lang="es-CO" dirty="0" err="1"/>
              <a:t>Bontempelli</a:t>
            </a:r>
            <a:r>
              <a:rPr lang="es-CO" dirty="0"/>
              <a:t> en su revista </a:t>
            </a:r>
            <a:r>
              <a:rPr lang="es-CO" i="1" dirty="0"/>
              <a:t>"900", </a:t>
            </a:r>
            <a:r>
              <a:rPr lang="es-CO" i="1" dirty="0" err="1"/>
              <a:t>Cahiers</a:t>
            </a:r>
            <a:r>
              <a:rPr lang="es-CO" i="1" dirty="0"/>
              <a:t> </a:t>
            </a:r>
            <a:r>
              <a:rPr lang="es-CO" i="1" dirty="0" err="1"/>
              <a:t>d'Italie</a:t>
            </a:r>
            <a:r>
              <a:rPr lang="es-CO" i="1" dirty="0"/>
              <a:t> et </a:t>
            </a:r>
            <a:r>
              <a:rPr lang="es-CO" i="1" dirty="0" err="1" smtClean="0"/>
              <a:t>d'Europe</a:t>
            </a:r>
            <a:r>
              <a:rPr lang="es-CO" i="1" dirty="0" smtClean="0"/>
              <a:t>, </a:t>
            </a:r>
            <a:r>
              <a:rPr lang="es-CO" dirty="0" smtClean="0"/>
              <a:t>cuyos personajes reales, un poco locos, viven </a:t>
            </a:r>
            <a:r>
              <a:rPr lang="es-CO" dirty="0"/>
              <a:t>episodios irreales, </a:t>
            </a:r>
            <a:r>
              <a:rPr lang="es-CO" dirty="0" smtClean="0"/>
              <a:t>sus espacios íntimos</a:t>
            </a:r>
            <a:r>
              <a:rPr lang="es-CO" dirty="0"/>
              <a:t> </a:t>
            </a:r>
            <a:r>
              <a:rPr lang="es-CO" dirty="0" smtClean="0"/>
              <a:t>y su intemporalidad, están influenciados por el antiteatro de Pirandello. Tiene muchas similitudes con el realismo mágico.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Pero no son latinoamericanos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Sin ahondar en </a:t>
            </a:r>
            <a:r>
              <a:rPr lang="es-CO" dirty="0"/>
              <a:t>disquisiciones, </a:t>
            </a:r>
            <a:r>
              <a:rPr lang="es-CO" dirty="0" smtClean="0"/>
              <a:t> y parodiando </a:t>
            </a:r>
            <a:r>
              <a:rPr lang="es-CO" dirty="0"/>
              <a:t>a Pirandello en  </a:t>
            </a:r>
            <a:r>
              <a:rPr lang="es-CO" i="1" dirty="0"/>
              <a:t>Así es, si así os </a:t>
            </a:r>
            <a:r>
              <a:rPr lang="es-CO" i="1" dirty="0" smtClean="0"/>
              <a:t>parece, </a:t>
            </a:r>
            <a:r>
              <a:rPr lang="es-CO" dirty="0" smtClean="0"/>
              <a:t>la </a:t>
            </a:r>
            <a:r>
              <a:rPr lang="es-CO" dirty="0"/>
              <a:t>propiedad intelectual del realismo mágico reposa en la Latinoamérica de los años sesenta, sus repúblicas bananeras y sus coroneles, dictadores </a:t>
            </a:r>
            <a:r>
              <a:rPr lang="es-CO" dirty="0" smtClean="0"/>
              <a:t>iletrados</a:t>
            </a:r>
            <a:r>
              <a:rPr lang="es-CO" dirty="0"/>
              <a:t>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52" y="288679"/>
            <a:ext cx="1847628" cy="12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71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47664" y="408372"/>
            <a:ext cx="5311645" cy="1039427"/>
          </a:xfrm>
        </p:spPr>
        <p:txBody>
          <a:bodyPr>
            <a:noAutofit/>
          </a:bodyPr>
          <a:lstStyle/>
          <a:p>
            <a:r>
              <a:rPr lang="es-CO" sz="2400" dirty="0" smtClean="0"/>
              <a:t>QUIROGA, BOMBAL, BORGES. SUS OBSESIONES LITERARIAS</a:t>
            </a:r>
            <a:endParaRPr lang="es-CO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 fontScale="40000" lnSpcReduction="20000"/>
          </a:bodyPr>
          <a:lstStyle/>
          <a:p>
            <a:r>
              <a:rPr lang="es-CO" sz="3500" dirty="0" smtClean="0"/>
              <a:t>Analizaremos  cuentos </a:t>
            </a:r>
            <a:r>
              <a:rPr lang="es-CO" sz="3500" dirty="0"/>
              <a:t>que parecen surgidos de la imaginación de tres locos, o de tres iluminados, cuyos personajes son psicóticos, </a:t>
            </a:r>
            <a:r>
              <a:rPr lang="es-CO" sz="3500" dirty="0" smtClean="0"/>
              <a:t>o </a:t>
            </a:r>
            <a:r>
              <a:rPr lang="es-CO" sz="3500" dirty="0"/>
              <a:t>no saben si viven o están muertos.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En la Antología de cuentos latinoamericanos se compendian, obras de los autores referenciados, que parecieran descubrir obsesiones temáticas.</a:t>
            </a:r>
          </a:p>
          <a:p>
            <a:endParaRPr lang="es-CO" sz="3500" dirty="0" smtClean="0"/>
          </a:p>
          <a:p>
            <a:r>
              <a:rPr lang="es-CO" sz="3500" dirty="0" smtClean="0"/>
              <a:t>En Quiroga </a:t>
            </a:r>
            <a:r>
              <a:rPr lang="es-CO" sz="3500" dirty="0"/>
              <a:t>es la </a:t>
            </a:r>
            <a:r>
              <a:rPr lang="es-CO" sz="3500" dirty="0" smtClean="0"/>
              <a:t>muerte, incluso la vida </a:t>
            </a:r>
            <a:r>
              <a:rPr lang="es-CO" sz="3500" dirty="0"/>
              <a:t>que va más allá de la muerte. </a:t>
            </a:r>
            <a:r>
              <a:rPr lang="es-CO" sz="3500" dirty="0" smtClean="0"/>
              <a:t>En A la </a:t>
            </a:r>
            <a:r>
              <a:rPr lang="es-CO" sz="3500" dirty="0"/>
              <a:t>deriva </a:t>
            </a:r>
            <a:r>
              <a:rPr lang="es-CO" sz="3500" dirty="0" smtClean="0"/>
              <a:t>y en </a:t>
            </a:r>
            <a:r>
              <a:rPr lang="es-CO" sz="3500" dirty="0"/>
              <a:t>El hombre muerto, </a:t>
            </a:r>
            <a:r>
              <a:rPr lang="es-CO" sz="3500" dirty="0" smtClean="0"/>
              <a:t>los </a:t>
            </a:r>
            <a:r>
              <a:rPr lang="es-CO" sz="3500" dirty="0"/>
              <a:t>protagonistas sabiendo que van a morir, no se percatan del instante en que esto pasa. Alucinan, o viven </a:t>
            </a:r>
            <a:r>
              <a:rPr lang="es-CO" sz="3500" dirty="0" smtClean="0"/>
              <a:t>más. En </a:t>
            </a:r>
            <a:r>
              <a:rPr lang="es-CO" sz="3500" dirty="0"/>
              <a:t>El espectro, Duncan, Guillermo y Enid, pasan de vivos a muertos y otra vez vivos, y en </a:t>
            </a:r>
            <a:r>
              <a:rPr lang="es-CO" sz="3500" dirty="0" smtClean="0"/>
              <a:t>El </a:t>
            </a:r>
            <a:r>
              <a:rPr lang="es-CO" sz="3500" dirty="0"/>
              <a:t>hijo, es el padre quien da vida al hijo muerto. En Las rayas, los dos empleados siguen viviendo transformados en rayas. </a:t>
            </a:r>
            <a:r>
              <a:rPr lang="es-CO" sz="3500" dirty="0" smtClean="0"/>
              <a:t>El divertimento literario de Quiroga juega con la semántica: ¿rayas de líneas? ¿Rayas de peces? Ya </a:t>
            </a:r>
            <a:r>
              <a:rPr lang="es-CO" sz="3500" dirty="0"/>
              <a:t>Quiroga </a:t>
            </a:r>
            <a:r>
              <a:rPr lang="es-CO" sz="3500" dirty="0" smtClean="0"/>
              <a:t>jugó con las rayas en  </a:t>
            </a:r>
            <a:r>
              <a:rPr lang="es-CO" sz="3500" dirty="0"/>
              <a:t>El paso de </a:t>
            </a:r>
            <a:r>
              <a:rPr lang="es-CO" sz="3500" dirty="0" err="1"/>
              <a:t>Yabebirí</a:t>
            </a:r>
            <a:r>
              <a:rPr lang="es-CO" sz="3500" dirty="0"/>
              <a:t>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María </a:t>
            </a:r>
            <a:r>
              <a:rPr lang="es-CO" sz="3500" dirty="0"/>
              <a:t>Luisa </a:t>
            </a:r>
            <a:r>
              <a:rPr lang="es-CO" sz="3500" dirty="0" err="1"/>
              <a:t>Bombal</a:t>
            </a:r>
            <a:r>
              <a:rPr lang="es-CO" sz="3500" dirty="0"/>
              <a:t>, </a:t>
            </a:r>
            <a:r>
              <a:rPr lang="es-CO" sz="3500" dirty="0" smtClean="0"/>
              <a:t>dio a sus </a:t>
            </a:r>
            <a:r>
              <a:rPr lang="es-CO" sz="3500" dirty="0"/>
              <a:t>cuentos Islas Nuevas y Lo secreto </a:t>
            </a:r>
            <a:r>
              <a:rPr lang="es-CO" sz="3500" dirty="0" smtClean="0"/>
              <a:t>lenguajes distintos.  En </a:t>
            </a:r>
            <a:r>
              <a:rPr lang="es-CO" sz="3500" dirty="0"/>
              <a:t>el primero </a:t>
            </a:r>
            <a:r>
              <a:rPr lang="es-CO" sz="3500" dirty="0" smtClean="0"/>
              <a:t>la cercanía al entorno </a:t>
            </a:r>
            <a:r>
              <a:rPr lang="es-CO" sz="3500" dirty="0"/>
              <a:t>agreste de la pampa, que encierra a una mujer única, Yolanda, ángel o monstruo, y </a:t>
            </a:r>
            <a:r>
              <a:rPr lang="es-CO" sz="3500" dirty="0" smtClean="0"/>
              <a:t>en el segundo, muestra giros parecidos a las muertes de Quiroga</a:t>
            </a:r>
            <a:r>
              <a:rPr lang="es-CO" sz="3500" dirty="0"/>
              <a:t>, </a:t>
            </a:r>
            <a:r>
              <a:rPr lang="es-CO" sz="3500" dirty="0" smtClean="0"/>
              <a:t>cuyos personajes viven después de muertos.</a:t>
            </a:r>
          </a:p>
          <a:p>
            <a:endParaRPr lang="es-CO" sz="3500" dirty="0"/>
          </a:p>
          <a:p>
            <a:r>
              <a:rPr lang="es-CO" sz="3500" dirty="0" smtClean="0"/>
              <a:t>En </a:t>
            </a:r>
            <a:r>
              <a:rPr lang="es-CO" sz="3500" dirty="0"/>
              <a:t>los cuentos de Jorge Luis Borges, la constante es la biblioteca y los bibliotecarios con una búsqueda permanente del universo y del infinito, de lo arcano que reposa entre las pastas de los </a:t>
            </a:r>
            <a:r>
              <a:rPr lang="es-CO" sz="3500" dirty="0" smtClean="0"/>
              <a:t>libros, de la ansiedad de la soledad y del misterio de la muerte</a:t>
            </a:r>
            <a:endParaRPr lang="es-CO" sz="3500" dirty="0"/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368152" cy="13681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309" y="260648"/>
            <a:ext cx="1957021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0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457815"/>
            <a:ext cx="6853170" cy="1039427"/>
          </a:xfrm>
        </p:spPr>
        <p:txBody>
          <a:bodyPr>
            <a:normAutofit/>
          </a:bodyPr>
          <a:lstStyle/>
          <a:p>
            <a:r>
              <a:rPr lang="es-CO" sz="2200" dirty="0" smtClean="0"/>
              <a:t>A LA DERIVA- ISLAS NUEVAS – BIBLIOTECA DE BABEL</a:t>
            </a:r>
            <a:endParaRPr lang="es-CO" sz="22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22343"/>
          <a:ext cx="8229599" cy="5012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2089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Paulino, A la deriva,  observa salir la vida por los dos puntitos de sangre, que en su pie dejó la </a:t>
                      </a:r>
                      <a:r>
                        <a:rPr lang="es-CO" sz="1100" dirty="0" err="1">
                          <a:effectLst/>
                        </a:rPr>
                        <a:t>yaracusú</a:t>
                      </a:r>
                      <a:r>
                        <a:rPr lang="es-CO" sz="1100" dirty="0">
                          <a:effectLst/>
                        </a:rPr>
                        <a:t>, y con su canoa, trata de llegar por el Paraná a Tacurú-</a:t>
                      </a:r>
                      <a:r>
                        <a:rPr lang="es-CO" sz="1100" dirty="0" err="1">
                          <a:effectLst/>
                        </a:rPr>
                        <a:t>Pucú</a:t>
                      </a:r>
                      <a:r>
                        <a:rPr lang="es-CO" sz="1100" dirty="0">
                          <a:effectLst/>
                        </a:rPr>
                        <a:t>, a cinco horas de distancia. Paulino ve el Paraná como un entierro al comienzo, hasta que el dolor cesa y el paisaje se abre y alucina recuerdos, porque los recuerdos son alucinaciones en el tiempo de morir, hasta que muere.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Yolanda duerme sobre su hombro izquierdo y alucina. Las cuatro islas nuevas, que aparecen entre la niebla, en el Delta del Paraná. Borrosas. “Un lugar atroz en un parque al que a menudo bajo en mis sueños”. Juan Manuel ve el muñón de ala en el hombro derecho de Yolanda, mientras ella se baña. ¿Alucinó?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biblioteca es una alucinación interminable de hexágonos, desde los que se ve hacia arriba y hacia abajo más hexágonos. El universo onírico de los libros de Borges, que son esencia de esta serie de cuentos, y donde al morir caerá por la baranda, hacia el espacio infinito, entre los hexágonos.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¿Paulino llegará a Tacurú_Pucú? ¿Llegaría pronto? ¿Viviría?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¿Qué, o quien es Yolanda? ¿Tan amenazadora como la pampa? Su cabellera la asimila a la Gorgona.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especie humana está por extinguirse, pero la biblioteca perdurará infinita. ¿En qué estante se oculta el libro que compendia todos los demás? ¿Cómo análogo de Dios?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cuentos de Horacio Quiroga son los cuentos de la muerte. Es su constante. Morir, sin saber que se está muerto,  morir y seguir viviendo. Vivir para morir.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Durante la obra una muerte se percibe en los vientos de afuera de la casa de Yolanda. Un peligro que se presiente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hombre vive y muere dentro de los hexágonos de la biblioteca, y allí mismo su cuerpo se pudre, entre el vacío que los estantes forman.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722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85750"/>
            <a:ext cx="1440159" cy="13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386232" cy="1039427"/>
          </a:xfrm>
        </p:spPr>
        <p:txBody>
          <a:bodyPr>
            <a:normAutofit/>
          </a:bodyPr>
          <a:lstStyle/>
          <a:p>
            <a:r>
              <a:rPr lang="es-CO" sz="2200" dirty="0"/>
              <a:t>A LA DERIVA- ISLAS NUEVAS – BIBLIOTECA DE BABEL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300700"/>
          <a:ext cx="8229599" cy="3855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 de El Espectro, aunque Guillermo y Enid no interactúan sino entre ellos. En el cine son una solitaria compañía, rodeados de sombras sin rostro. 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valores morales piratas no contemplan agradecimiento, ni afecto, ni mucho menos amor. Sentirlos, ponen sobre alerta a El Terrible y al chico. Tal vez están muertos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bibliotecario es misántropo. No tiene contacto sino con su obsesión bibliófila. Como el que protagoniza la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1139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naturaleza en el Espectro, tan solo la humana, el amor indebido, la traición y el arrepentimiento, que nace de una psicosis, independientemente si es real o no, porque únicamente atañe al cerebro de los protagonistas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onírica, asusta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Borges describe en el cuento una naturaleza urbana, combinada con olores, colores y soledades de Buenos Aires y sus alrededores. Una naturaleza que se prepara para servir de paisaje a la muerte a cuchillo, a cielo abierto.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y la pasión entre Duncan y Enid y entre Guillermo y Enid es un triángulo que se cobra, a pesar de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Pero el desamor de los piratas no subsiste a las profundidades del cuento. Lo derrota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espacio para el amor. Solo para el amor por los libros,  y el orgullo por los pergaminos difuminados de los abuelos del sur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300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60648"/>
            <a:ext cx="995060" cy="13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50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408372"/>
            <a:ext cx="6203032" cy="1039427"/>
          </a:xfrm>
        </p:spPr>
        <p:txBody>
          <a:bodyPr>
            <a:normAutofit/>
          </a:bodyPr>
          <a:lstStyle/>
          <a:p>
            <a:r>
              <a:rPr lang="es-CO" sz="2400" dirty="0" smtClean="0"/>
              <a:t>EL HIJO – EL HOMBRE MUERTO – EL ALEPH</a:t>
            </a:r>
            <a:endParaRPr lang="es-CO" sz="2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107914"/>
          <a:ext cx="8229599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1727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personajes de Quiroga a veces  alucinan cuando ya están muertos, pero cuando la muerte se encarna en el peor dolor que Dios inventó, que es la muerte del hijo, el padre no la acepta y es él, quien alucina su no muerte, y lo revive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sigue la línea de los muertos vivos de Quiroga, los que no saben si viven o si murieron, y cuando se enteran lo toman con pasmosa tranquilidad. La tranquilidad de la muerte. Alucina el muerto, que está vivo.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Beatriz Viterbo muere y la vida sigue. Borges comienza a visitar al primo de ella, Carlos Argentino, bibliotecario, quien escribe un poema que le inspira el Aleph. El sumun de la poesía. Borges baja al sótano de la casa, y allí ve el Aleph, concentrando el espacio cósmico. Inspirando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¿Por qué no llega el hijo a las doce y media? “La naturaleza está detenida a la vera del bosque, esperándolo”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¿Murió el hombre del bananal? ¿Es un sueño? ¿Lo alcanzará su familia antes de que de verdad muera? ¿Lo verán, así tirado, en la gramilla?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¿Existe ese extraño objeto, El Aleph? ¿inspira el Aleph a Carlos Argentino? ¿Si era un falso Aleph, como ganó Argentino el 2º Premio Nal de Poesía?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Aferrarse a la vida es un instinto tan poderoso, que el padre se aferra a la vida del hijo, si ya el hijo no lo puede hacer por sí mismo.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sabe si está muerto, porque ve, porque piensa, pero no puede moverse. Alucina, delira. Es otro de los muertos vivos de Quiroga.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Muere Beatriz y de su muerte surge la amistad de Borges con Argentino, y la inspiración del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. La casa muere ¿Y 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, también?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108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0826"/>
            <a:ext cx="2160240" cy="138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08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6600792" cy="1039427"/>
          </a:xfrm>
        </p:spPr>
        <p:txBody>
          <a:bodyPr>
            <a:normAutofit/>
          </a:bodyPr>
          <a:lstStyle/>
          <a:p>
            <a:r>
              <a:rPr lang="es-CO" sz="2400" dirty="0"/>
              <a:t>EL HIJO – EL HOMBRE MUERTO – EL ALEPH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975451"/>
          <a:ext cx="8229599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personajes, pero viven la soledad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Carlos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bosque es peligroso, el padre lo presiente y lo advierte. Los consejos no bastan. El corazón sale a cazar con su chiquito, pero lo pierde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el contexto. El bananal, la gramilla, la arena roja, el potrero, el caballo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Para Borges, la naturaleza es la de los hombres, pegada a lo que los sujeta. Los libros, las creencias, el Aleph.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filial es fortísimo. Trasciende la muerte e inventa la vida.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 Tan solo orgullo por el potrero hecho por sus manos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Un amor que no fue con Beatriz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974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77" y="260648"/>
            <a:ext cx="1789855" cy="134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9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17020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339625"/>
              </p:ext>
            </p:extLst>
          </p:nvPr>
        </p:nvGraphicFramePr>
        <p:xfrm>
          <a:off x="1547664" y="2420888"/>
          <a:ext cx="5923280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Tomás Aquino y Figueroa, Contador y contabilista, enferman y sana de repente, y de pronto comienzan a trazar rayas en todas partes. No supo el narrador si alucinaba al ver, con otros 15, entre un mar de rayas, dos rayas moviéndose pesadamente.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desconocido llega a ofrecer el Libro de arena, infinito, en el cual no hay ni primera, ni última hoja, siempre hay una antes o después.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narrador parece alucinar, con el libro sin principio, ni final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 indujo a los dos empleados a rayar? Las dos rayas en movimiento, entre las aguas fangosas eran Aquino y Figueroa?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¿Es el libro el compendio del universo?, ¿Es real?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muerte en vida está latente en la conversión de los dos empleados, en rayas.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Si no hay principio ni fin, solo hay presente. Un punto cualquiera en el espacio, un punto cualquiera en el tiempo.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32656"/>
            <a:ext cx="1440160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25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253867"/>
              </p:ext>
            </p:extLst>
          </p:nvPr>
        </p:nvGraphicFramePr>
        <p:xfrm>
          <a:off x="1610360" y="3264630"/>
          <a:ext cx="5923280" cy="1927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380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Son misántropos Aquino y Figueroa. Solo se comunican entre ellos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comprador, narrador, es misántropo.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de la locura humana, es la que Quiroga manifiesta.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referencia a la naturaleza. Aunque el infinito lo es.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no está presente en este cuento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amor no se hace presente.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539" y="959930"/>
            <a:ext cx="1609568" cy="2823591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09028"/>
            <a:ext cx="2822574" cy="15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1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620688"/>
            <a:ext cx="8260672" cy="827111"/>
          </a:xfrm>
        </p:spPr>
        <p:txBody>
          <a:bodyPr>
            <a:normAutofit fontScale="90000"/>
          </a:bodyPr>
          <a:lstStyle/>
          <a:p>
            <a:r>
              <a:rPr lang="es-CO" dirty="0"/>
              <a:t>Fuentes electrónicas</a:t>
            </a:r>
            <a:br>
              <a:rPr lang="es-CO" dirty="0"/>
            </a:br>
            <a:endParaRPr lang="es-CO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CO" sz="1400" dirty="0" smtClean="0"/>
              <a:t>Narrativa </a:t>
            </a:r>
            <a:r>
              <a:rPr lang="es-CO" sz="1400" dirty="0"/>
              <a:t>hispanoamericana. Consultado en julio 1 de 2015. Visible en </a:t>
            </a:r>
            <a:r>
              <a:rPr lang="es-CO" sz="1400" dirty="0">
                <a:hlinkClick r:id="rId2"/>
              </a:rPr>
              <a:t>https://unabvirtual.blackboard.com/courses/1/764-201545-LIT/messaging/users/_</a:t>
            </a:r>
            <a:r>
              <a:rPr lang="es-CO" sz="1400" dirty="0" smtClean="0">
                <a:hlinkClick r:id="rId2"/>
              </a:rPr>
              <a:t>4187_1/attachments/81878ae20b4f4f65a2987f5e74985463/Antolog%C3%ADa.pdf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Definición de Realismo mágico. 2008 – 2015. Consultado en julio 08 de 2015. Visible en </a:t>
            </a:r>
            <a:r>
              <a:rPr lang="es-CO" sz="1400" dirty="0">
                <a:hlinkClick r:id="rId3"/>
              </a:rPr>
              <a:t>http://definicion.de/realismo-magico/</a:t>
            </a:r>
            <a:r>
              <a:rPr lang="es-CO" sz="1400" dirty="0"/>
              <a:t>  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Las amantes de Zeus. Estibaliz Felipe julio 03 de 2013. Consultado en julio 11 de 2015. Visible en </a:t>
            </a:r>
            <a:r>
              <a:rPr lang="es-CO" sz="1400" dirty="0">
                <a:hlinkClick r:id="rId4"/>
              </a:rPr>
              <a:t>http://suite101.net/article/las-amantes-de-zeus-a12400#.</a:t>
            </a:r>
            <a:r>
              <a:rPr lang="es-CO" sz="1400" dirty="0" smtClean="0">
                <a:hlinkClick r:id="rId4"/>
              </a:rPr>
              <a:t>VaEw4fl_Oko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Historicidad en la Ilíada. Wikipedia. </a:t>
            </a:r>
            <a:r>
              <a:rPr lang="es-CO" sz="1400" dirty="0" err="1"/>
              <a:t>Org</a:t>
            </a:r>
            <a:r>
              <a:rPr lang="es-CO" sz="1400" dirty="0"/>
              <a:t>. Julio 1 de 2015. Consultado en julio 10 de 2015. Visible en  </a:t>
            </a:r>
            <a:r>
              <a:rPr lang="es-CO" sz="14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s-CO" sz="1400" dirty="0" smtClean="0">
                <a:solidFill>
                  <a:schemeClr val="tx1"/>
                </a:solidFill>
                <a:hlinkClick r:id="rId5"/>
              </a:rPr>
              <a:t>es.wikipedia.org/wiki/Historicidad_de_la_Il%C3%ADada</a:t>
            </a:r>
            <a:endParaRPr lang="es-CO" sz="1400" dirty="0" smtClean="0">
              <a:solidFill>
                <a:schemeClr val="tx1"/>
              </a:solidFill>
            </a:endParaRPr>
          </a:p>
          <a:p>
            <a:endParaRPr lang="es-CO" sz="1400" dirty="0">
              <a:solidFill>
                <a:schemeClr val="tx1"/>
              </a:solidFill>
            </a:endParaRPr>
          </a:p>
          <a:p>
            <a:r>
              <a:rPr lang="es-CO" sz="1400" dirty="0" err="1"/>
              <a:t>Massimo</a:t>
            </a:r>
            <a:r>
              <a:rPr lang="es-CO" sz="1400" dirty="0"/>
              <a:t> </a:t>
            </a:r>
            <a:r>
              <a:rPr lang="es-CO" sz="1400" dirty="0" err="1"/>
              <a:t>Bontepelli</a:t>
            </a:r>
            <a:r>
              <a:rPr lang="es-CO" sz="1400" dirty="0"/>
              <a:t>. Wikipedia.org.  29 de agosto de 2014, consultado el 12 de Julio de 2015. Visible en  </a:t>
            </a:r>
            <a:r>
              <a:rPr lang="es-CO" sz="1400" dirty="0">
                <a:hlinkClick r:id="rId6"/>
              </a:rPr>
              <a:t>https://</a:t>
            </a:r>
            <a:r>
              <a:rPr lang="es-CO" sz="1400" dirty="0" smtClean="0">
                <a:hlinkClick r:id="rId6"/>
              </a:rPr>
              <a:t>es.wikipedia.org/wiki/Massimo_Bontempelli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Horacio Quiroga. El paso de </a:t>
            </a:r>
            <a:r>
              <a:rPr lang="es-CO" sz="1400" dirty="0" err="1"/>
              <a:t>Yabebirí</a:t>
            </a:r>
            <a:r>
              <a:rPr lang="es-CO" sz="1400" dirty="0"/>
              <a:t>. Cuentos de la selva 1918. Consultado el 13 de julio de 2015. Visible en </a:t>
            </a:r>
            <a:r>
              <a:rPr lang="es-CO" sz="1400" dirty="0">
                <a:solidFill>
                  <a:srgbClr val="FF0000"/>
                </a:solidFill>
                <a:hlinkClick r:id="rId7"/>
              </a:rPr>
              <a:t>http://www.ciudadseva.com/textos/cuentos/esp/quiroga/el_paso_del_yaberi.htm</a:t>
            </a:r>
            <a:endParaRPr lang="es-CO" sz="1400" dirty="0">
              <a:solidFill>
                <a:srgbClr val="FF0000"/>
              </a:solidFill>
            </a:endParaRPr>
          </a:p>
          <a:p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765972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250</TotalTime>
  <Words>2535</Words>
  <Application>Microsoft Office PowerPoint</Application>
  <PresentationFormat>Presentación en pantalla (4:3)</PresentationFormat>
  <Paragraphs>156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Boticario</vt:lpstr>
      <vt:lpstr>Quiroga, Bombal y Borges</vt:lpstr>
      <vt:lpstr>Locos e iluminados del realismo mágico </vt:lpstr>
      <vt:lpstr>Disquisición</vt:lpstr>
      <vt:lpstr>Realismo mágico en la antigüedad </vt:lpstr>
      <vt:lpstr>Realismo mágico latinoamericano</vt:lpstr>
      <vt:lpstr>QUIROGA, BOMBAL, BORGES. SUS OBSESIONES LITERARIAS</vt:lpstr>
      <vt:lpstr>A LA DERIVA- ISLAS NUEVAS – BIBLIOTECA DE BABEL</vt:lpstr>
      <vt:lpstr>A LA DERIVA- ISLAS NUEVAS – BIBLIOTECA DE BABEL</vt:lpstr>
      <vt:lpstr>EL HIJO – EL HOMBRE MUERTO – EL ALEPH</vt:lpstr>
      <vt:lpstr>EL HIJO – EL HOMBRE MUERTO – EL ALEPH</vt:lpstr>
      <vt:lpstr>LAS RAYAS – EL LIBRO DE ARENA</vt:lpstr>
      <vt:lpstr>LAS RAYAS – EL LIBRO DE ARENA</vt:lpstr>
      <vt:lpstr>Fuentes electrónicas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Quiroga, Bombal y Borges</dc:title>
  <dc:creator>Mario Javier</dc:creator>
  <cp:lastModifiedBy>Usuario</cp:lastModifiedBy>
  <cp:revision>21</cp:revision>
  <dcterms:created xsi:type="dcterms:W3CDTF">2015-07-13T03:29:58Z</dcterms:created>
  <dcterms:modified xsi:type="dcterms:W3CDTF">2016-01-29T20:36:44Z</dcterms:modified>
</cp:coreProperties>
</file>