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3" r:id="rId3"/>
    <p:sldId id="264" r:id="rId4"/>
    <p:sldId id="261" r:id="rId5"/>
    <p:sldId id="258" r:id="rId6"/>
    <p:sldId id="259" r:id="rId7"/>
    <p:sldId id="257" r:id="rId8"/>
    <p:sldId id="271" r:id="rId9"/>
    <p:sldId id="265" r:id="rId10"/>
    <p:sldId id="266" r:id="rId11"/>
    <p:sldId id="267" r:id="rId12"/>
    <p:sldId id="268" r:id="rId13"/>
    <p:sldId id="269" r:id="rId14"/>
    <p:sldId id="270" r:id="rId15"/>
    <p:sldId id="262" r:id="rId1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CCEDBF3-F5C9-49E4-8D79-DF414705F8D3}" type="datetimeFigureOut">
              <a:rPr lang="es-CO" smtClean="0"/>
              <a:t>08/12/2015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16215E1-6E26-4B75-BC82-B0A69FE2D9D0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s.wikipedia.org/wiki/Roosevelt_Skerri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CO" dirty="0" smtClean="0"/>
              <a:t>LA PAZ ENGATILLADA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6640" cy="1752600"/>
          </a:xfrm>
        </p:spPr>
        <p:txBody>
          <a:bodyPr/>
          <a:lstStyle/>
          <a:p>
            <a:pPr algn="ctr"/>
            <a:r>
              <a:rPr lang="es-CO" dirty="0" smtClean="0"/>
              <a:t>La Palabra: Arma letal de la guerra semiótica contra el Estado</a:t>
            </a:r>
          </a:p>
          <a:p>
            <a:pPr algn="ctr"/>
            <a:endParaRPr lang="es-CO" dirty="0"/>
          </a:p>
          <a:p>
            <a:pPr algn="r"/>
            <a:r>
              <a:rPr lang="es-CO" sz="1800" dirty="0" smtClean="0"/>
              <a:t>Mario Javier Pacheco</a:t>
            </a:r>
            <a:endParaRPr lang="es-CO" sz="1800" dirty="0"/>
          </a:p>
        </p:txBody>
      </p:sp>
    </p:spTree>
    <p:extLst>
      <p:ext uri="{BB962C8B-B14F-4D97-AF65-F5344CB8AC3E}">
        <p14:creationId xmlns:p14="http://schemas.microsoft.com/office/powerpoint/2010/main" val="384588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8864" y="5334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s-CO" b="1" dirty="0" smtClean="0"/>
              <a:t>En política no hay inocencia</a:t>
            </a:r>
            <a:endParaRPr lang="es-CO" b="1" dirty="0"/>
          </a:p>
        </p:txBody>
      </p:sp>
      <p:pic>
        <p:nvPicPr>
          <p:cNvPr id="7170" name="Picture 2" descr="G:\CENTRO DEMOCRÁTICO\9 de abri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54696"/>
            <a:ext cx="3294112" cy="439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G:\CENTRO DEMOCRÁTICO\EL TIEMPO COMUNISMO. 19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76467"/>
            <a:ext cx="2445491" cy="434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:\CENTRO DEMOCRÁTICO\12046741_1495063840789903_723350645186604121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676467"/>
            <a:ext cx="1835195" cy="181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G:\CENTRO DEMOCRÁTICO\FOTO SOLDAD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248" y="4194770"/>
            <a:ext cx="1826518" cy="182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10353" y="6237312"/>
            <a:ext cx="8382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/>
              <a:t>El Tiempo 9 Feb. 1929 – Santos, Castro – Zonas vedadas – R. Semana, 9 de abril 1948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205109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>
            <a:noAutofit/>
          </a:bodyPr>
          <a:lstStyle/>
          <a:p>
            <a:pPr algn="ctr"/>
            <a:r>
              <a:rPr lang="es-CO" sz="2800" b="1" dirty="0" smtClean="0"/>
              <a:t>Diferencias entre la oposición y el </a:t>
            </a:r>
            <a:r>
              <a:rPr lang="es-CO" sz="2800" b="1" dirty="0" err="1" smtClean="0"/>
              <a:t>santismo</a:t>
            </a:r>
            <a:r>
              <a:rPr lang="es-CO" sz="2800" b="1" dirty="0" smtClean="0"/>
              <a:t> </a:t>
            </a:r>
            <a:r>
              <a:rPr lang="es-CO" sz="2800" b="1" dirty="0" err="1" smtClean="0"/>
              <a:t>fariano</a:t>
            </a:r>
            <a:endParaRPr lang="es-CO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9936" y="1412776"/>
            <a:ext cx="8229600" cy="5164832"/>
          </a:xfrm>
        </p:spPr>
        <p:txBody>
          <a:bodyPr/>
          <a:lstStyle/>
          <a:p>
            <a:pPr marL="0" indent="0" algn="ctr">
              <a:buNone/>
            </a:pPr>
            <a:r>
              <a:rPr lang="es-CO" b="1" dirty="0" smtClean="0"/>
              <a:t>Oposición</a:t>
            </a:r>
            <a:endParaRPr lang="es-CO" b="1" dirty="0"/>
          </a:p>
        </p:txBody>
      </p:sp>
      <p:sp>
        <p:nvSpPr>
          <p:cNvPr id="4" name="3 Rectángulo redondeado"/>
          <p:cNvSpPr/>
          <p:nvPr/>
        </p:nvSpPr>
        <p:spPr>
          <a:xfrm>
            <a:off x="467544" y="1867270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 smtClean="0">
                <a:solidFill>
                  <a:schemeClr val="tx1"/>
                </a:solidFill>
              </a:rPr>
              <a:t>El país  no está en guerra. Grupos </a:t>
            </a:r>
            <a:r>
              <a:rPr lang="es-CO" sz="1100" dirty="0" smtClean="0">
                <a:solidFill>
                  <a:schemeClr val="tx1"/>
                </a:solidFill>
              </a:rPr>
              <a:t>armados son delincuentes que  </a:t>
            </a:r>
            <a:r>
              <a:rPr lang="es-CO" sz="1100" dirty="0" smtClean="0">
                <a:solidFill>
                  <a:schemeClr val="tx1"/>
                </a:solidFill>
              </a:rPr>
              <a:t>pueden ser vencidos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607024" y="3212976"/>
            <a:ext cx="1872208" cy="817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Las FARC quieren la paz. El pueblo no los dejar</a:t>
            </a:r>
            <a:r>
              <a:rPr lang="es-CO" sz="1200" dirty="0">
                <a:solidFill>
                  <a:schemeClr val="tx1"/>
                </a:solidFill>
              </a:rPr>
              <a:t>á</a:t>
            </a:r>
            <a:r>
              <a:rPr lang="es-CO" sz="1200" dirty="0" smtClean="0">
                <a:solidFill>
                  <a:schemeClr val="tx1"/>
                </a:solidFill>
              </a:rPr>
              <a:t> llegar al poder. Cree </a:t>
            </a:r>
            <a:r>
              <a:rPr lang="es-CO" sz="1200" dirty="0" smtClean="0">
                <a:solidFill>
                  <a:schemeClr val="tx1"/>
                </a:solidFill>
              </a:rPr>
              <a:t>en </a:t>
            </a:r>
            <a:r>
              <a:rPr lang="es-CO" sz="1200" dirty="0" smtClean="0">
                <a:solidFill>
                  <a:schemeClr val="tx1"/>
                </a:solidFill>
              </a:rPr>
              <a:t>su </a:t>
            </a:r>
            <a:r>
              <a:rPr lang="es-CO" sz="1200" dirty="0" smtClean="0">
                <a:solidFill>
                  <a:schemeClr val="tx1"/>
                </a:solidFill>
              </a:rPr>
              <a:t>buena </a:t>
            </a:r>
            <a:r>
              <a:rPr lang="es-CO" sz="1200" dirty="0" smtClean="0">
                <a:solidFill>
                  <a:schemeClr val="tx1"/>
                </a:solidFill>
              </a:rPr>
              <a:t>fe. 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804248" y="3212976"/>
            <a:ext cx="1872208" cy="817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Si la víctima perdona al victimario, la sociedad debe hacer lo mismo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2555776" y="1844824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 smtClean="0">
                <a:solidFill>
                  <a:schemeClr val="tx1"/>
                </a:solidFill>
              </a:rPr>
              <a:t>Cree en el diálogo como una forma de lograr la paz, pero </a:t>
            </a:r>
            <a:r>
              <a:rPr lang="es-CO" sz="1100" dirty="0" smtClean="0">
                <a:solidFill>
                  <a:schemeClr val="tx1"/>
                </a:solidFill>
              </a:rPr>
              <a:t>no </a:t>
            </a:r>
            <a:r>
              <a:rPr lang="es-CO" sz="1100" dirty="0" smtClean="0">
                <a:solidFill>
                  <a:schemeClr val="tx1"/>
                </a:solidFill>
              </a:rPr>
              <a:t>como Santos la </a:t>
            </a:r>
            <a:r>
              <a:rPr lang="es-CO" sz="1100" dirty="0" smtClean="0">
                <a:solidFill>
                  <a:schemeClr val="tx1"/>
                </a:solidFill>
              </a:rPr>
              <a:t>adelanta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4593704" y="1858007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50" dirty="0" smtClean="0">
                <a:solidFill>
                  <a:schemeClr val="tx1"/>
                </a:solidFill>
              </a:rPr>
              <a:t>A las FARC no les interesa la paz, sino el poder. No cree en su  </a:t>
            </a:r>
            <a:r>
              <a:rPr lang="es-CO" sz="1050" dirty="0" smtClean="0">
                <a:solidFill>
                  <a:schemeClr val="tx1"/>
                </a:solidFill>
              </a:rPr>
              <a:t>buena </a:t>
            </a:r>
            <a:r>
              <a:rPr lang="es-CO" sz="1050" dirty="0" smtClean="0">
                <a:solidFill>
                  <a:schemeClr val="tx1"/>
                </a:solidFill>
              </a:rPr>
              <a:t>fe. El </a:t>
            </a:r>
            <a:r>
              <a:rPr lang="es-CO" sz="1050" dirty="0" smtClean="0">
                <a:solidFill>
                  <a:schemeClr val="tx1"/>
                </a:solidFill>
              </a:rPr>
              <a:t>engaño es una de sus formas de lucha</a:t>
            </a:r>
            <a:endParaRPr lang="es-CO" sz="1050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6792349" y="1890799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 smtClean="0">
                <a:solidFill>
                  <a:schemeClr val="tx1"/>
                </a:solidFill>
              </a:rPr>
              <a:t>Perdón y castigo no son un problema entre víctimas </a:t>
            </a:r>
            <a:r>
              <a:rPr lang="es-CO" sz="1100" dirty="0" smtClean="0">
                <a:solidFill>
                  <a:schemeClr val="tx1"/>
                </a:solidFill>
              </a:rPr>
              <a:t>y victimarios, </a:t>
            </a:r>
            <a:r>
              <a:rPr lang="es-CO" sz="1100" dirty="0" smtClean="0">
                <a:solidFill>
                  <a:schemeClr val="tx1"/>
                </a:solidFill>
              </a:rPr>
              <a:t>sino de toda </a:t>
            </a:r>
            <a:r>
              <a:rPr lang="es-CO" sz="1100" dirty="0" smtClean="0">
                <a:solidFill>
                  <a:schemeClr val="tx1"/>
                </a:solidFill>
              </a:rPr>
              <a:t>la </a:t>
            </a:r>
            <a:r>
              <a:rPr lang="es-CO" sz="1100" dirty="0" smtClean="0">
                <a:solidFill>
                  <a:schemeClr val="tx1"/>
                </a:solidFill>
              </a:rPr>
              <a:t>sociedad afectada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477821" y="3238025"/>
            <a:ext cx="1872208" cy="81724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El país está en guerra. Se debe ceder ante las FARC, </a:t>
            </a:r>
            <a:r>
              <a:rPr lang="es-CO" sz="1200" dirty="0" smtClean="0">
                <a:solidFill>
                  <a:schemeClr val="tx1"/>
                </a:solidFill>
              </a:rPr>
              <a:t>-Invencibles</a:t>
            </a:r>
            <a:r>
              <a:rPr lang="es-CO" sz="1200" dirty="0">
                <a:solidFill>
                  <a:schemeClr val="tx1"/>
                </a:solidFill>
              </a:rPr>
              <a:t>-</a:t>
            </a:r>
            <a:r>
              <a:rPr lang="es-CO" sz="1200" dirty="0" smtClean="0">
                <a:solidFill>
                  <a:schemeClr val="tx1"/>
                </a:solidFill>
              </a:rPr>
              <a:t>  </a:t>
            </a:r>
            <a:r>
              <a:rPr lang="es-CO" sz="1200" dirty="0" smtClean="0">
                <a:solidFill>
                  <a:schemeClr val="tx1"/>
                </a:solidFill>
              </a:rPr>
              <a:t>por la paz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555776" y="3262231"/>
            <a:ext cx="1872208" cy="817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La paz todo lo justifica, no importa el precio. </a:t>
            </a:r>
            <a:r>
              <a:rPr lang="es-CO" sz="1200" dirty="0" smtClean="0">
                <a:solidFill>
                  <a:schemeClr val="tx1"/>
                </a:solidFill>
              </a:rPr>
              <a:t>Hay que ceder a lo que las FARC digan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75856" y="2708039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err="1" smtClean="0"/>
              <a:t>Santismo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fariano</a:t>
            </a:r>
            <a:endParaRPr lang="es-CO" sz="2400" b="1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467544" y="4459558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Votar </a:t>
            </a:r>
            <a:r>
              <a:rPr lang="es-CO" sz="1200" dirty="0" smtClean="0">
                <a:solidFill>
                  <a:schemeClr val="tx1"/>
                </a:solidFill>
              </a:rPr>
              <a:t>un Plebiscito por la paz, sin que se </a:t>
            </a:r>
            <a:r>
              <a:rPr lang="es-CO" sz="1200" dirty="0" smtClean="0">
                <a:solidFill>
                  <a:schemeClr val="tx1"/>
                </a:solidFill>
              </a:rPr>
              <a:t>sepa su contenido, es un engaño al pueblo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607024" y="5805264"/>
            <a:ext cx="1872208" cy="817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 smtClean="0">
                <a:solidFill>
                  <a:schemeClr val="tx1"/>
                </a:solidFill>
              </a:rPr>
              <a:t>Si Santos requiere de más poderes, estilo «Ley Habilitante»  venezolana, o Congresito deberán dárselos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6804248" y="5805264"/>
            <a:ext cx="1872208" cy="817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El Tribunal para la paz, dará oportunidad de </a:t>
            </a:r>
            <a:r>
              <a:rPr lang="es-CO" sz="1200" dirty="0" smtClean="0">
                <a:solidFill>
                  <a:schemeClr val="tx1"/>
                </a:solidFill>
              </a:rPr>
              <a:t>juzgar, finalmente, </a:t>
            </a:r>
            <a:r>
              <a:rPr lang="es-CO" sz="1200" dirty="0" smtClean="0">
                <a:solidFill>
                  <a:schemeClr val="tx1"/>
                </a:solidFill>
              </a:rPr>
              <a:t>al presidente Uribe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2555776" y="4437112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 smtClean="0">
                <a:solidFill>
                  <a:schemeClr val="tx1"/>
                </a:solidFill>
              </a:rPr>
              <a:t>Zonas de Reserva </a:t>
            </a:r>
            <a:r>
              <a:rPr lang="es-CO" sz="1100" dirty="0" smtClean="0">
                <a:solidFill>
                  <a:schemeClr val="tx1"/>
                </a:solidFill>
              </a:rPr>
              <a:t>Campesina serán guarida para fortalecimiento de FARC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4593704" y="4450295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El Congreso y la justicia en manos de Santos, lo convierten en dictador de facto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6792349" y="4483087"/>
            <a:ext cx="1872208" cy="817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El Tribunal para la paz, como está concebido, será el Tribunal para la venganza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77821" y="5830313"/>
            <a:ext cx="1872208" cy="81724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 smtClean="0">
                <a:solidFill>
                  <a:schemeClr val="tx1"/>
                </a:solidFill>
              </a:rPr>
              <a:t>Cualquier </a:t>
            </a:r>
            <a:r>
              <a:rPr lang="es-CO" sz="1100" dirty="0" smtClean="0">
                <a:solidFill>
                  <a:schemeClr val="tx1"/>
                </a:solidFill>
              </a:rPr>
              <a:t>mecanismo que el gobierno decida para refrendar el Proceso de </a:t>
            </a:r>
            <a:r>
              <a:rPr lang="es-CO" sz="1100" dirty="0" smtClean="0">
                <a:solidFill>
                  <a:schemeClr val="tx1"/>
                </a:solidFill>
              </a:rPr>
              <a:t>paz, está bien</a:t>
            </a:r>
            <a:endParaRPr lang="es-CO" sz="1100" dirty="0">
              <a:solidFill>
                <a:schemeClr val="tx1"/>
              </a:solidFill>
            </a:endParaRPr>
          </a:p>
        </p:txBody>
      </p:sp>
      <p:sp>
        <p:nvSpPr>
          <p:cNvPr id="21" name="20 Rectángulo redondeado"/>
          <p:cNvSpPr/>
          <p:nvPr/>
        </p:nvSpPr>
        <p:spPr>
          <a:xfrm>
            <a:off x="2555776" y="5854519"/>
            <a:ext cx="1872208" cy="817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Zonas de Reserva campesina son indispensables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275856" y="5300327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 err="1" smtClean="0"/>
              <a:t>Santismo</a:t>
            </a:r>
            <a:r>
              <a:rPr lang="es-CO" sz="2400" b="1" dirty="0" smtClean="0"/>
              <a:t> </a:t>
            </a:r>
            <a:r>
              <a:rPr lang="es-CO" sz="2400" b="1" dirty="0" err="1" smtClean="0"/>
              <a:t>fariano</a:t>
            </a:r>
            <a:endParaRPr lang="es-CO" sz="2400" b="1" dirty="0"/>
          </a:p>
        </p:txBody>
      </p:sp>
      <p:sp>
        <p:nvSpPr>
          <p:cNvPr id="23" name="22 CuadroTexto"/>
          <p:cNvSpPr txBox="1"/>
          <p:nvPr/>
        </p:nvSpPr>
        <p:spPr>
          <a:xfrm>
            <a:off x="3750364" y="4030216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 smtClean="0"/>
              <a:t>Oposición</a:t>
            </a:r>
            <a:endParaRPr lang="es-CO" sz="2400" b="1" dirty="0"/>
          </a:p>
        </p:txBody>
      </p:sp>
      <p:cxnSp>
        <p:nvCxnSpPr>
          <p:cNvPr id="24" name="23 Conector recto"/>
          <p:cNvCxnSpPr>
            <a:stCxn id="4" idx="2"/>
            <a:endCxn id="11" idx="0"/>
          </p:cNvCxnSpPr>
          <p:nvPr/>
        </p:nvCxnSpPr>
        <p:spPr>
          <a:xfrm>
            <a:off x="1403648" y="2684510"/>
            <a:ext cx="10277" cy="5535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>
            <a:stCxn id="7" idx="2"/>
            <a:endCxn id="12" idx="0"/>
          </p:cNvCxnSpPr>
          <p:nvPr/>
        </p:nvCxnSpPr>
        <p:spPr>
          <a:xfrm>
            <a:off x="3491880" y="2662064"/>
            <a:ext cx="0" cy="6001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>
            <a:stCxn id="8" idx="2"/>
            <a:endCxn id="5" idx="0"/>
          </p:cNvCxnSpPr>
          <p:nvPr/>
        </p:nvCxnSpPr>
        <p:spPr>
          <a:xfrm>
            <a:off x="5529808" y="2675247"/>
            <a:ext cx="13320" cy="537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9" idx="2"/>
            <a:endCxn id="6" idx="0"/>
          </p:cNvCxnSpPr>
          <p:nvPr/>
        </p:nvCxnSpPr>
        <p:spPr>
          <a:xfrm>
            <a:off x="7728453" y="2708039"/>
            <a:ext cx="11899" cy="504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>
            <a:stCxn id="14" idx="2"/>
            <a:endCxn id="20" idx="0"/>
          </p:cNvCxnSpPr>
          <p:nvPr/>
        </p:nvCxnSpPr>
        <p:spPr>
          <a:xfrm>
            <a:off x="1403648" y="5276798"/>
            <a:ext cx="10277" cy="5535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>
            <a:stCxn id="17" idx="2"/>
            <a:endCxn id="21" idx="0"/>
          </p:cNvCxnSpPr>
          <p:nvPr/>
        </p:nvCxnSpPr>
        <p:spPr>
          <a:xfrm>
            <a:off x="3491880" y="5254352"/>
            <a:ext cx="0" cy="6001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>
            <a:stCxn id="18" idx="2"/>
            <a:endCxn id="15" idx="0"/>
          </p:cNvCxnSpPr>
          <p:nvPr/>
        </p:nvCxnSpPr>
        <p:spPr>
          <a:xfrm>
            <a:off x="5529808" y="5267535"/>
            <a:ext cx="13320" cy="537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>
            <a:stCxn id="19" idx="2"/>
            <a:endCxn id="16" idx="0"/>
          </p:cNvCxnSpPr>
          <p:nvPr/>
        </p:nvCxnSpPr>
        <p:spPr>
          <a:xfrm>
            <a:off x="7728453" y="5300327"/>
            <a:ext cx="11899" cy="504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53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2800" b="1" dirty="0" smtClean="0">
                <a:latin typeface="+mn-lt"/>
              </a:rPr>
              <a:t>Historia electoral de la izquierda a la presidencia de la república</a:t>
            </a:r>
            <a:endParaRPr lang="es-CO" sz="2800" b="1" dirty="0">
              <a:latin typeface="+mn-lt"/>
            </a:endParaRP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475770"/>
              </p:ext>
            </p:extLst>
          </p:nvPr>
        </p:nvGraphicFramePr>
        <p:xfrm>
          <a:off x="1373822" y="2207133"/>
          <a:ext cx="6396355" cy="3665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0005"/>
                <a:gridCol w="1593215"/>
                <a:gridCol w="1593215"/>
                <a:gridCol w="810260"/>
                <a:gridCol w="421005"/>
                <a:gridCol w="668655"/>
              </a:tblGrid>
              <a:tr h="58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AÑO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CANDIDATOS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PARTIDO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VOTOS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#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4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1982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Belisario Betancur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Conservador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3.189.587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1.21%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7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Gerardo Molina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Frente Democrático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82.858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584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1986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Virgilio Barco Vargas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Liberal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4.214.510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4.54%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7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Jaime Pardo Leal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Unión Patriótica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328.752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584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1990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Cesar Gaviria Trujillo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Liberal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2.891.808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12.48%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7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Antonio Navarro W.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M-19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754.740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584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1994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Ernesto Samper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Liberal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3.733.366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3.79%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7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Antonio Navarro W.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Compromiso Colombia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219.241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584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1998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Andrés Pastrana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Conservador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6,114.752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46.53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7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Horacio Serpa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Liberal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5.658.518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9555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2002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Álvaro Uribe Vélez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Primero Colombia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5.862.655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6.15%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Luis Eduardo Garzón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Polo Democrático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680.245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584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2006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Álvaro Uribe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Primero Colombia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7.397.835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22.02%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7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Carlos Gaviria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Polo Democrático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2.613.157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5842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2010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Juan Manuel Santos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 smtClean="0">
                          <a:effectLst/>
                        </a:rPr>
                        <a:t>P. </a:t>
                      </a:r>
                      <a:r>
                        <a:rPr lang="es-CO" sz="1100" dirty="0">
                          <a:effectLst/>
                        </a:rPr>
                        <a:t>Unidad Nacional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9.028.943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9.13%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7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Gustavo </a:t>
                      </a:r>
                      <a:r>
                        <a:rPr lang="es-CO" sz="1100" dirty="0" err="1">
                          <a:solidFill>
                            <a:srgbClr val="FF0000"/>
                          </a:solidFill>
                          <a:effectLst/>
                        </a:rPr>
                        <a:t>Petro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Polo Democrático 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1.331.267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2014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Juan Manuel Santos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 smtClean="0">
                          <a:effectLst/>
                        </a:rPr>
                        <a:t>P. Unidad </a:t>
                      </a:r>
                      <a:r>
                        <a:rPr lang="es-CO" sz="1100" dirty="0">
                          <a:effectLst/>
                        </a:rPr>
                        <a:t>Nacional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7.816.986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15.23%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Clara López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Polo Democrático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rgbClr val="FF0000"/>
                          </a:solidFill>
                          <a:effectLst/>
                        </a:rPr>
                        <a:t>1.958.414</a:t>
                      </a:r>
                      <a:endParaRPr lang="es-CO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5652120" y="5962491"/>
            <a:ext cx="20505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dirty="0" smtClean="0"/>
              <a:t>Elaborado por Mario Javier Pacheco</a:t>
            </a:r>
            <a:endParaRPr lang="es-CO" sz="900" dirty="0"/>
          </a:p>
        </p:txBody>
      </p:sp>
    </p:spTree>
    <p:extLst>
      <p:ext uri="{BB962C8B-B14F-4D97-AF65-F5344CB8AC3E}">
        <p14:creationId xmlns:p14="http://schemas.microsoft.com/office/powerpoint/2010/main" val="258780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</a:pPr>
            <a:r>
              <a:rPr lang="es-CO" sz="2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PA</a:t>
            </a:r>
            <a:r>
              <a:rPr lang="es-CO" sz="2700" b="1" dirty="0">
                <a:solidFill>
                  <a:srgbClr val="FF0000"/>
                </a:solidFill>
                <a:latin typeface="Calibri"/>
                <a:ea typeface="Times New Roman" pitchFamily="18" charset="0"/>
                <a:cs typeface="Arial" pitchFamily="34" charset="0"/>
              </a:rPr>
              <a:t>Í</a:t>
            </a:r>
            <a:r>
              <a:rPr lang="es-CO" sz="2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SES CONQUISTADOS POR EL FORO DE SAO PAULO. </a:t>
            </a:r>
            <a:r>
              <a:rPr lang="es-CO" sz="2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CO" sz="27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s-CO" sz="2000" dirty="0">
                <a:solidFill>
                  <a:srgbClr val="1A1A1A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Creado en 1990, por </a:t>
            </a:r>
            <a:r>
              <a:rPr lang="es-CO" sz="2000" dirty="0" smtClean="0">
                <a:solidFill>
                  <a:srgbClr val="1A1A1A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movimientos </a:t>
            </a:r>
            <a:r>
              <a:rPr lang="es-CO" sz="2000" dirty="0">
                <a:solidFill>
                  <a:srgbClr val="1A1A1A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 izquierda para tomarse el poder </a:t>
            </a:r>
            <a:r>
              <a:rPr lang="es-CO" sz="2000" dirty="0" smtClean="0">
                <a:solidFill>
                  <a:srgbClr val="1A1A1A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en Latinoamérica </a:t>
            </a:r>
            <a:endParaRPr lang="es-CO" sz="20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680697"/>
              </p:ext>
            </p:extLst>
          </p:nvPr>
        </p:nvGraphicFramePr>
        <p:xfrm>
          <a:off x="1187624" y="1412776"/>
          <a:ext cx="6695703" cy="4890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360"/>
                <a:gridCol w="358454"/>
                <a:gridCol w="646028"/>
                <a:gridCol w="717921"/>
                <a:gridCol w="1723922"/>
                <a:gridCol w="2979018"/>
              </a:tblGrid>
              <a:tr h="1257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700" dirty="0">
                          <a:effectLst/>
                        </a:rPr>
                        <a:t>No</a:t>
                      </a:r>
                      <a:endParaRPr lang="es-CO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700">
                          <a:effectLst/>
                        </a:rPr>
                        <a:t>AÑO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700">
                          <a:effectLst/>
                        </a:rPr>
                        <a:t>PAÍS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700">
                          <a:effectLst/>
                        </a:rPr>
                        <a:t>MANDATARIO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700">
                          <a:effectLst/>
                        </a:rPr>
                        <a:t>PARTIDOS MIEMBROS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700">
                          <a:effectLst/>
                        </a:rPr>
                        <a:t>SITUACION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4192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1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1990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Cuba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Fidel Castro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dirty="0">
                          <a:effectLst/>
                        </a:rPr>
                        <a:t>Partido Comunista de Cuba</a:t>
                      </a:r>
                      <a:endParaRPr lang="es-CO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Fracaso económico. 35 mil cubanos huyen anualmente. Restricción a derechos y libertades. Fusilamientos, prisión y censura a opositores. Salario profesional US$ 20 al mes. 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4192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2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1996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dirty="0">
                          <a:effectLst/>
                        </a:rPr>
                        <a:t>República </a:t>
                      </a:r>
                      <a:r>
                        <a:rPr lang="es-CO" sz="700" dirty="0">
                          <a:effectLst/>
                        </a:rPr>
                        <a:t>Dominicana</a:t>
                      </a:r>
                      <a:endParaRPr lang="es-CO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dirty="0">
                          <a:effectLst/>
                        </a:rPr>
                        <a:t>Leonel Fernández</a:t>
                      </a:r>
                      <a:endParaRPr lang="es-CO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Partido de la Liberación Dominicana, Movimiento Izquierda Unida.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Corrupción. La economía tuvo repunte, pero también desempleo 14.4% y tasa de pobreza 31.6%. Alto índice de homicidios (23/100.000) y Violencia juvenil (46%) de total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3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1999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Venezuela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Hugo Chávez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Partido Socialista Unido de Venezuela (PSUV)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Fracaso económico. Restricción de derechos y libertades. Venezolanos huyen. El pueblo le dio la espalda.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4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2000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Dominica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u="none" strike="noStrike">
                          <a:effectLst/>
                          <a:hlinkClick r:id="rId2" tooltip="Roosevelt Skerrit"/>
                        </a:rPr>
                        <a:t>Roosevelt Skerrit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Partido Laborista de Dominica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Alta pobreza (30%) desempleo (23%) Bajo índice per cápita US$5,400)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4192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5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2003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Argentina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Néstor Kirchner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highlight>
                            <a:srgbClr val="FFFF00"/>
                          </a:highlight>
                        </a:rPr>
                        <a:t>Partido Justicialista, no miembro, pero apoyado por  el Partido Comunista y el Partido Socialista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Fracaso económico. Más de 10 millones en pobreza, Tasa de pobreza  24.5% Aumentó brecha social. Inflación 25.9% El pueblo le dio la espalda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4192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6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2005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Chile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Michelle Bachelet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Partido Izquierda ciudadana, Movimiento Amplio Social; y Partido comunista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2º país con crecimiento negativo de su economía (55%) En Santiago las ventas colapsaron. Bachelet acusada de corrupción.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7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2006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Bolivia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Evo Morales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Movimiento al Socialismo, Partido Comunista de Bolivia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Corrupción general. Evo se sostiene sobre ideología indígena populista, cercana al chavismo. La miseria indígena es notoria. 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8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2007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Ecuador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Rafael Correa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Movimiento Alianza PAIS. Partido Comunista del Ecuador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Economía dolarizada y el 80% de la población no satisface sus N. B. I. aranceles e impuestos, desaceleró la economía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9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2007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Nicaragua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Daniel Ortega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Frente Sandinista de Liberación Nacional (FSLN)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Inseguridad. Pobreza del 74.8% y 43% de pobreza extrema. Desempleo del 29%. Ingreso promedio 80 dólares al mes. 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10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2008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Paraguay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Fernando Lugo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Alianza Patriótica para el Cambio. Partido Comunista Paraguayo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Elevada corrupción. Los campesinos denuncian sicarios de latifundistas para arrebatarles sus tierras.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11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2009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El Salvador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Mauricio Funes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dirty="0">
                          <a:effectLst/>
                        </a:rPr>
                        <a:t>Frente Farabundo Martí para la Liberación Nacional</a:t>
                      </a:r>
                      <a:endParaRPr lang="es-CO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Es el país más violento del mundo, (PNUD). Las guerrillas se atomizaron en pandillas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12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2009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Uruguay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José Mujica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Frente Amplio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Logró dar cierta solidez a la economía. Tabaré Vázquez, desenmascara a Mujica, hay déficit económico.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27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13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2011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Brasil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Dilma Rousseff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Partido de los Trabajadores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La corrupción ronda a la presidente. Brasil tiene entre 12 y 13 millones de habitantes en pobreza extrema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  <a:tr h="5589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effectLst/>
                        </a:rPr>
                        <a:t>14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2014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Colombia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</a:rPr>
                        <a:t>Juan M. Santos</a:t>
                      </a:r>
                      <a:endParaRPr lang="es-CO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700" dirty="0">
                          <a:effectLst/>
                          <a:highlight>
                            <a:srgbClr val="FFFF00"/>
                          </a:highlight>
                        </a:rPr>
                        <a:t>Unidad Nacional. No es miembro, Apoyado por Partido Comunista, Polo, Marcha Patriótica, y  FARC, miembro tangencial</a:t>
                      </a:r>
                      <a:endParaRPr lang="es-CO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dirty="0">
                          <a:effectLst/>
                        </a:rPr>
                        <a:t>Ya conocemos el camino del país. Dólar trepado, no baja el desempleo, y todo para las FARC</a:t>
                      </a:r>
                      <a:endParaRPr lang="es-CO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679" marR="5467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82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Marco Ilógico para una dictadura democrática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CO" sz="3200" dirty="0" smtClean="0"/>
          </a:p>
          <a:p>
            <a:endParaRPr lang="es-CO" sz="3200" dirty="0"/>
          </a:p>
          <a:p>
            <a:r>
              <a:rPr lang="es-CO" sz="3200" b="1" dirty="0" smtClean="0"/>
              <a:t>En </a:t>
            </a:r>
            <a:r>
              <a:rPr lang="es-CO" sz="3200" b="1" dirty="0"/>
              <a:t>política, la inocencia se perdió con el pecado original, pero </a:t>
            </a:r>
            <a:r>
              <a:rPr lang="es-CO" sz="3200" b="1" dirty="0" smtClean="0"/>
              <a:t>en </a:t>
            </a:r>
            <a:r>
              <a:rPr lang="es-CO" sz="3200" b="1" dirty="0"/>
              <a:t>el pueblo se resisten a creerlo</a:t>
            </a:r>
            <a:r>
              <a:rPr lang="es-CO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76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990600"/>
          </a:xfrm>
        </p:spPr>
        <p:txBody>
          <a:bodyPr>
            <a:normAutofit/>
          </a:bodyPr>
          <a:lstStyle/>
          <a:p>
            <a:r>
              <a:rPr lang="es-CO" sz="3200" dirty="0" smtClean="0"/>
              <a:t>Marco Lógico</a:t>
            </a:r>
            <a:endParaRPr lang="es-CO" sz="3200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386879" y="3573016"/>
            <a:ext cx="165618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>
                <a:solidFill>
                  <a:schemeClr val="tx1"/>
                </a:solidFill>
              </a:rPr>
              <a:t>Llevar a las FARC a </a:t>
            </a:r>
            <a:r>
              <a:rPr lang="es-CO" sz="1100" dirty="0" smtClean="0">
                <a:solidFill>
                  <a:schemeClr val="tx1"/>
                </a:solidFill>
              </a:rPr>
              <a:t>la</a:t>
            </a:r>
            <a:r>
              <a:rPr lang="es-CO" sz="1200" dirty="0" smtClean="0">
                <a:solidFill>
                  <a:schemeClr val="tx1"/>
                </a:solidFill>
              </a:rPr>
              <a:t> presidencia en 2018 </a:t>
            </a:r>
            <a:endParaRPr lang="es-CO" sz="1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237" y="2258167"/>
            <a:ext cx="2092717" cy="59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76116"/>
            <a:ext cx="211537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368" y="3861048"/>
            <a:ext cx="2082586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97" y="4897259"/>
            <a:ext cx="2082586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462" y="5854699"/>
            <a:ext cx="20717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68760"/>
            <a:ext cx="214817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031" y="1283568"/>
            <a:ext cx="2394384" cy="446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872279"/>
            <a:ext cx="2448271" cy="43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789" y="2420669"/>
            <a:ext cx="2447526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90" y="3009476"/>
            <a:ext cx="2399724" cy="44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503" y="3630343"/>
            <a:ext cx="2398014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135" y="4279481"/>
            <a:ext cx="2394382" cy="523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933" y="4973843"/>
            <a:ext cx="2394382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000" y="5534293"/>
            <a:ext cx="2363415" cy="40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80" y="6091252"/>
            <a:ext cx="2363417" cy="482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090" y="692696"/>
            <a:ext cx="2468325" cy="46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15 Conector recto"/>
          <p:cNvCxnSpPr>
            <a:stCxn id="14" idx="3"/>
            <a:endCxn id="1031" idx="1"/>
          </p:cNvCxnSpPr>
          <p:nvPr/>
        </p:nvCxnSpPr>
        <p:spPr>
          <a:xfrm flipV="1">
            <a:off x="2043063" y="1567210"/>
            <a:ext cx="584721" cy="2293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>
            <a:stCxn id="14" idx="3"/>
            <a:endCxn id="1026" idx="1"/>
          </p:cNvCxnSpPr>
          <p:nvPr/>
        </p:nvCxnSpPr>
        <p:spPr>
          <a:xfrm flipV="1">
            <a:off x="2043063" y="2556897"/>
            <a:ext cx="640174" cy="1304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>
            <a:stCxn id="14" idx="3"/>
            <a:endCxn id="1027" idx="1"/>
          </p:cNvCxnSpPr>
          <p:nvPr/>
        </p:nvCxnSpPr>
        <p:spPr>
          <a:xfrm flipV="1">
            <a:off x="2043063" y="3274566"/>
            <a:ext cx="584721" cy="586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>
            <a:stCxn id="14" idx="3"/>
            <a:endCxn id="1028" idx="1"/>
          </p:cNvCxnSpPr>
          <p:nvPr/>
        </p:nvCxnSpPr>
        <p:spPr>
          <a:xfrm>
            <a:off x="2043063" y="3861048"/>
            <a:ext cx="650305" cy="29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>
            <a:stCxn id="14" idx="3"/>
            <a:endCxn id="1029" idx="1"/>
          </p:cNvCxnSpPr>
          <p:nvPr/>
        </p:nvCxnSpPr>
        <p:spPr>
          <a:xfrm>
            <a:off x="2043063" y="3861048"/>
            <a:ext cx="674734" cy="1334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>
            <a:stCxn id="14" idx="3"/>
          </p:cNvCxnSpPr>
          <p:nvPr/>
        </p:nvCxnSpPr>
        <p:spPr>
          <a:xfrm>
            <a:off x="2043063" y="3861048"/>
            <a:ext cx="824880" cy="2397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CuadroTexto"/>
          <p:cNvSpPr txBox="1"/>
          <p:nvPr/>
        </p:nvSpPr>
        <p:spPr>
          <a:xfrm rot="16200000">
            <a:off x="3898843" y="3489102"/>
            <a:ext cx="2723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smtClean="0"/>
              <a:t>METAS / ACTIVIDADES</a:t>
            </a:r>
            <a:endParaRPr lang="es-CO" b="1" dirty="0"/>
          </a:p>
        </p:txBody>
      </p:sp>
      <p:sp>
        <p:nvSpPr>
          <p:cNvPr id="46" name="45 Rectángulo"/>
          <p:cNvSpPr/>
          <p:nvPr/>
        </p:nvSpPr>
        <p:spPr>
          <a:xfrm>
            <a:off x="2043063" y="2234293"/>
            <a:ext cx="461665" cy="3029034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s-CO" b="1" dirty="0" smtClean="0"/>
              <a:t>OBJETIVOS ESPECÍFICOS</a:t>
            </a:r>
            <a:endParaRPr lang="es-CO" b="1" dirty="0"/>
          </a:p>
        </p:txBody>
      </p:sp>
      <p:sp>
        <p:nvSpPr>
          <p:cNvPr id="47" name="46 Rectángulo"/>
          <p:cNvSpPr/>
          <p:nvPr/>
        </p:nvSpPr>
        <p:spPr>
          <a:xfrm>
            <a:off x="0" y="2474690"/>
            <a:ext cx="461665" cy="2451953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s-CO" b="1" dirty="0" smtClean="0"/>
              <a:t>OBJETIVO GENERAL</a:t>
            </a:r>
            <a:endParaRPr lang="es-CO" b="1" dirty="0"/>
          </a:p>
        </p:txBody>
      </p:sp>
      <p:sp>
        <p:nvSpPr>
          <p:cNvPr id="60" name="59 CuadroTexto"/>
          <p:cNvSpPr txBox="1"/>
          <p:nvPr/>
        </p:nvSpPr>
        <p:spPr>
          <a:xfrm>
            <a:off x="2627785" y="1268760"/>
            <a:ext cx="1925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CO" sz="1200" dirty="0" smtClean="0"/>
              <a:t>Conformar  un</a:t>
            </a:r>
          </a:p>
          <a:p>
            <a:r>
              <a:rPr lang="es-CO" sz="1200" dirty="0" smtClean="0"/>
              <a:t>Equipo incondicional</a:t>
            </a:r>
            <a:endParaRPr lang="es-CO" sz="1200" dirty="0"/>
          </a:p>
        </p:txBody>
      </p:sp>
      <p:sp>
        <p:nvSpPr>
          <p:cNvPr id="62" name="61 CuadroTexto"/>
          <p:cNvSpPr txBox="1"/>
          <p:nvPr/>
        </p:nvSpPr>
        <p:spPr>
          <a:xfrm>
            <a:off x="2704254" y="2039931"/>
            <a:ext cx="2071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1200" dirty="0" smtClean="0"/>
          </a:p>
          <a:p>
            <a:r>
              <a:rPr lang="es-CO" sz="1200" dirty="0" smtClean="0"/>
              <a:t>2) Vender la paz, como bien supremo, que justifica todo</a:t>
            </a:r>
          </a:p>
          <a:p>
            <a:endParaRPr lang="es-CO" dirty="0"/>
          </a:p>
        </p:txBody>
      </p:sp>
      <p:sp>
        <p:nvSpPr>
          <p:cNvPr id="1045" name="1044 CuadroTexto"/>
          <p:cNvSpPr txBox="1"/>
          <p:nvPr/>
        </p:nvSpPr>
        <p:spPr>
          <a:xfrm>
            <a:off x="2627785" y="2990284"/>
            <a:ext cx="2148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3) Polarizar al pueblo entre Santos y Uribe</a:t>
            </a:r>
            <a:endParaRPr lang="es-CO" sz="1200" dirty="0"/>
          </a:p>
        </p:txBody>
      </p:sp>
      <p:sp>
        <p:nvSpPr>
          <p:cNvPr id="1046" name="1045 CuadroTexto"/>
          <p:cNvSpPr txBox="1"/>
          <p:nvPr/>
        </p:nvSpPr>
        <p:spPr>
          <a:xfrm>
            <a:off x="2627784" y="3863982"/>
            <a:ext cx="20389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 smtClean="0"/>
              <a:t>4) </a:t>
            </a:r>
            <a:r>
              <a:rPr lang="es-CO" sz="1100" dirty="0" smtClean="0"/>
              <a:t>Reconocer que Colombia está en guerra y Limpiar </a:t>
            </a:r>
            <a:r>
              <a:rPr lang="es-CO" sz="1100" dirty="0" smtClean="0"/>
              <a:t>imagen terrorista de </a:t>
            </a:r>
            <a:r>
              <a:rPr lang="es-CO" sz="1100" dirty="0" smtClean="0"/>
              <a:t>FARC </a:t>
            </a:r>
            <a:endParaRPr lang="es-CO" sz="1100" dirty="0"/>
          </a:p>
        </p:txBody>
      </p:sp>
      <p:sp>
        <p:nvSpPr>
          <p:cNvPr id="1047" name="1046 CuadroTexto"/>
          <p:cNvSpPr txBox="1"/>
          <p:nvPr/>
        </p:nvSpPr>
        <p:spPr>
          <a:xfrm>
            <a:off x="2655510" y="4931838"/>
            <a:ext cx="2059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5) Modificar leyes que estorben al proceso</a:t>
            </a:r>
            <a:endParaRPr lang="es-CO" sz="1200" dirty="0"/>
          </a:p>
        </p:txBody>
      </p:sp>
      <p:sp>
        <p:nvSpPr>
          <p:cNvPr id="1049" name="1048 CuadroTexto"/>
          <p:cNvSpPr txBox="1"/>
          <p:nvPr/>
        </p:nvSpPr>
        <p:spPr>
          <a:xfrm>
            <a:off x="2745419" y="5922317"/>
            <a:ext cx="194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6) Debilitar al Estado y </a:t>
            </a:r>
          </a:p>
          <a:p>
            <a:r>
              <a:rPr lang="es-CO" sz="1200" dirty="0" smtClean="0"/>
              <a:t>diluir la oposición</a:t>
            </a:r>
            <a:endParaRPr lang="es-CO" sz="1200" dirty="0"/>
          </a:p>
        </p:txBody>
      </p:sp>
      <p:sp>
        <p:nvSpPr>
          <p:cNvPr id="1050" name="1049 CuadroTexto"/>
          <p:cNvSpPr txBox="1"/>
          <p:nvPr/>
        </p:nvSpPr>
        <p:spPr>
          <a:xfrm>
            <a:off x="5999725" y="692696"/>
            <a:ext cx="221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es-CO" sz="1200" dirty="0" smtClean="0"/>
              <a:t>Congreso, 2) Corte, </a:t>
            </a:r>
          </a:p>
          <a:p>
            <a:r>
              <a:rPr lang="es-CO" sz="1200" dirty="0" smtClean="0"/>
              <a:t>3) Fiscalía, 4 Medios</a:t>
            </a:r>
            <a:endParaRPr lang="es-CO" sz="1200" dirty="0"/>
          </a:p>
        </p:txBody>
      </p:sp>
      <p:sp>
        <p:nvSpPr>
          <p:cNvPr id="1051" name="1050 CuadroTexto"/>
          <p:cNvSpPr txBox="1"/>
          <p:nvPr/>
        </p:nvSpPr>
        <p:spPr>
          <a:xfrm>
            <a:off x="6016290" y="1320552"/>
            <a:ext cx="2202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1) Vender la paz como bien </a:t>
            </a:r>
          </a:p>
          <a:p>
            <a:r>
              <a:rPr lang="es-CO" sz="1200" dirty="0" smtClean="0"/>
              <a:t>supremo</a:t>
            </a:r>
            <a:endParaRPr lang="es-CO" sz="1200" dirty="0"/>
          </a:p>
        </p:txBody>
      </p:sp>
      <p:sp>
        <p:nvSpPr>
          <p:cNvPr id="1052" name="1051 CuadroTexto"/>
          <p:cNvSpPr txBox="1"/>
          <p:nvPr/>
        </p:nvSpPr>
        <p:spPr>
          <a:xfrm>
            <a:off x="6020617" y="1953056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 smtClean="0"/>
              <a:t>1) </a:t>
            </a:r>
            <a:r>
              <a:rPr lang="es-CO" sz="1200" dirty="0" smtClean="0"/>
              <a:t>M</a:t>
            </a:r>
            <a:r>
              <a:rPr lang="es-CO" sz="1200" dirty="0" smtClean="0"/>
              <a:t>edios</a:t>
            </a:r>
            <a:endParaRPr lang="es-CO" sz="1200" dirty="0"/>
          </a:p>
        </p:txBody>
      </p:sp>
      <p:sp>
        <p:nvSpPr>
          <p:cNvPr id="1053" name="1052 CuadroTexto"/>
          <p:cNvSpPr txBox="1"/>
          <p:nvPr/>
        </p:nvSpPr>
        <p:spPr>
          <a:xfrm>
            <a:off x="6029822" y="2498862"/>
            <a:ext cx="2178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 smtClean="0"/>
              <a:t>2) Elaborar Lexicón de la paz</a:t>
            </a:r>
            <a:endParaRPr lang="es-CO" sz="1200" dirty="0"/>
          </a:p>
        </p:txBody>
      </p:sp>
      <p:sp>
        <p:nvSpPr>
          <p:cNvPr id="1054" name="1053 CuadroTexto"/>
          <p:cNvSpPr txBox="1"/>
          <p:nvPr/>
        </p:nvSpPr>
        <p:spPr>
          <a:xfrm>
            <a:off x="6024495" y="3082616"/>
            <a:ext cx="1837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 smtClean="0"/>
              <a:t>1) Realizar Gira Mundial</a:t>
            </a:r>
            <a:endParaRPr lang="es-CO" sz="1200" dirty="0"/>
          </a:p>
        </p:txBody>
      </p:sp>
      <p:sp>
        <p:nvSpPr>
          <p:cNvPr id="1055" name="1054 CuadroTexto"/>
          <p:cNvSpPr txBox="1"/>
          <p:nvPr/>
        </p:nvSpPr>
        <p:spPr>
          <a:xfrm>
            <a:off x="6024055" y="3630215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 smtClean="0"/>
              <a:t>2) Conferir estatus político a </a:t>
            </a:r>
          </a:p>
          <a:p>
            <a:r>
              <a:rPr lang="es-CO" sz="1200" dirty="0" smtClean="0"/>
              <a:t>las FARC</a:t>
            </a:r>
            <a:endParaRPr lang="es-CO" sz="1200" dirty="0"/>
          </a:p>
        </p:txBody>
      </p:sp>
      <p:sp>
        <p:nvSpPr>
          <p:cNvPr id="1056" name="1055 CuadroTexto"/>
          <p:cNvSpPr txBox="1"/>
          <p:nvPr/>
        </p:nvSpPr>
        <p:spPr>
          <a:xfrm>
            <a:off x="5988843" y="4345629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 smtClean="0"/>
              <a:t>3) Conceder impunidad a los </a:t>
            </a:r>
          </a:p>
          <a:p>
            <a:r>
              <a:rPr lang="es-CO" sz="1200" dirty="0" smtClean="0"/>
              <a:t>crímenes de las FARC</a:t>
            </a:r>
            <a:endParaRPr lang="es-CO" sz="1200" dirty="0"/>
          </a:p>
        </p:txBody>
      </p:sp>
      <p:sp>
        <p:nvSpPr>
          <p:cNvPr id="1057" name="1056 CuadroTexto"/>
          <p:cNvSpPr txBox="1"/>
          <p:nvPr/>
        </p:nvSpPr>
        <p:spPr>
          <a:xfrm>
            <a:off x="5988843" y="4945565"/>
            <a:ext cx="1795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dirty="0" smtClean="0"/>
              <a:t>4) Promocionar nombre</a:t>
            </a:r>
          </a:p>
          <a:p>
            <a:r>
              <a:rPr lang="es-CO" sz="1200" dirty="0" smtClean="0"/>
              <a:t> de FARC</a:t>
            </a:r>
            <a:endParaRPr lang="es-CO" sz="1200" dirty="0"/>
          </a:p>
        </p:txBody>
      </p:sp>
      <p:sp>
        <p:nvSpPr>
          <p:cNvPr id="1058" name="1057 CuadroTexto"/>
          <p:cNvSpPr txBox="1"/>
          <p:nvPr/>
        </p:nvSpPr>
        <p:spPr>
          <a:xfrm>
            <a:off x="5979639" y="5534293"/>
            <a:ext cx="2360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es-CO" sz="1200" dirty="0" smtClean="0"/>
              <a:t>Corte, Congresito 2) Ley </a:t>
            </a:r>
          </a:p>
          <a:p>
            <a:pPr marL="228600" indent="-228600">
              <a:buAutoNum type="arabicParenR"/>
            </a:pPr>
            <a:r>
              <a:rPr lang="es-CO" sz="1200" dirty="0" smtClean="0"/>
              <a:t>Habilitante, 3) Constitución</a:t>
            </a:r>
            <a:endParaRPr lang="es-CO" sz="1200" dirty="0"/>
          </a:p>
        </p:txBody>
      </p:sp>
      <p:sp>
        <p:nvSpPr>
          <p:cNvPr id="1059" name="1058 CuadroTexto"/>
          <p:cNvSpPr txBox="1"/>
          <p:nvPr/>
        </p:nvSpPr>
        <p:spPr>
          <a:xfrm>
            <a:off x="6026437" y="6091252"/>
            <a:ext cx="216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s-CO" sz="1200" dirty="0" smtClean="0"/>
              <a:t>Menguar las F.F.A.A.</a:t>
            </a:r>
          </a:p>
          <a:p>
            <a:pPr marL="342900" indent="-342900">
              <a:buAutoNum type="arabicParenR"/>
            </a:pPr>
            <a:r>
              <a:rPr lang="es-CO" sz="1200" dirty="0" smtClean="0"/>
              <a:t>Perseguir a la oposición</a:t>
            </a:r>
            <a:endParaRPr lang="es-CO" sz="1200" dirty="0"/>
          </a:p>
        </p:txBody>
      </p:sp>
      <p:cxnSp>
        <p:nvCxnSpPr>
          <p:cNvPr id="1062" name="1061 Conector recto"/>
          <p:cNvCxnSpPr>
            <a:stCxn id="1031" idx="3"/>
            <a:endCxn id="1041" idx="1"/>
          </p:cNvCxnSpPr>
          <p:nvPr/>
        </p:nvCxnSpPr>
        <p:spPr>
          <a:xfrm flipV="1">
            <a:off x="4775954" y="923529"/>
            <a:ext cx="1072136" cy="6436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4" name="1063 Conector recto"/>
          <p:cNvCxnSpPr>
            <a:stCxn id="1026" idx="3"/>
            <a:endCxn id="1032" idx="1"/>
          </p:cNvCxnSpPr>
          <p:nvPr/>
        </p:nvCxnSpPr>
        <p:spPr>
          <a:xfrm flipV="1">
            <a:off x="4775954" y="1506997"/>
            <a:ext cx="1146077" cy="1049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9" name="1068 Conector recto"/>
          <p:cNvCxnSpPr>
            <a:stCxn id="1027" idx="3"/>
            <a:endCxn id="1033" idx="1"/>
          </p:cNvCxnSpPr>
          <p:nvPr/>
        </p:nvCxnSpPr>
        <p:spPr>
          <a:xfrm flipV="1">
            <a:off x="4743162" y="2092084"/>
            <a:ext cx="1124981" cy="1182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1" name="1070 Conector recto"/>
          <p:cNvCxnSpPr>
            <a:stCxn id="1034" idx="1"/>
            <a:endCxn id="1027" idx="3"/>
          </p:cNvCxnSpPr>
          <p:nvPr/>
        </p:nvCxnSpPr>
        <p:spPr>
          <a:xfrm flipH="1">
            <a:off x="4743162" y="2637363"/>
            <a:ext cx="1149627" cy="637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3" name="1072 Conector recto"/>
          <p:cNvCxnSpPr>
            <a:stCxn id="1035" idx="1"/>
            <a:endCxn id="1028" idx="3"/>
          </p:cNvCxnSpPr>
          <p:nvPr/>
        </p:nvCxnSpPr>
        <p:spPr>
          <a:xfrm flipH="1">
            <a:off x="4775954" y="3230713"/>
            <a:ext cx="1140736" cy="928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5" name="1074 Conector recto"/>
          <p:cNvCxnSpPr>
            <a:stCxn id="1036" idx="1"/>
            <a:endCxn id="1028" idx="3"/>
          </p:cNvCxnSpPr>
          <p:nvPr/>
        </p:nvCxnSpPr>
        <p:spPr>
          <a:xfrm flipH="1">
            <a:off x="4775954" y="3887518"/>
            <a:ext cx="1141549" cy="271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7" name="1076 Conector recto"/>
          <p:cNvCxnSpPr>
            <a:stCxn id="1037" idx="1"/>
            <a:endCxn id="1028" idx="3"/>
          </p:cNvCxnSpPr>
          <p:nvPr/>
        </p:nvCxnSpPr>
        <p:spPr>
          <a:xfrm flipH="1" flipV="1">
            <a:off x="4775954" y="4159498"/>
            <a:ext cx="1145181" cy="381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9" name="1078 Conector recto"/>
          <p:cNvCxnSpPr>
            <a:stCxn id="1057" idx="1"/>
            <a:endCxn id="1046" idx="3"/>
          </p:cNvCxnSpPr>
          <p:nvPr/>
        </p:nvCxnSpPr>
        <p:spPr>
          <a:xfrm flipH="1" flipV="1">
            <a:off x="4666692" y="4164064"/>
            <a:ext cx="1322151" cy="1012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1" name="1080 Conector recto"/>
          <p:cNvCxnSpPr>
            <a:stCxn id="1058" idx="1"/>
            <a:endCxn id="1029" idx="3"/>
          </p:cNvCxnSpPr>
          <p:nvPr/>
        </p:nvCxnSpPr>
        <p:spPr>
          <a:xfrm flipH="1" flipV="1">
            <a:off x="4800383" y="5195709"/>
            <a:ext cx="1179256" cy="569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3" name="1082 Conector recto"/>
          <p:cNvCxnSpPr>
            <a:stCxn id="1040" idx="1"/>
            <a:endCxn id="1030" idx="3"/>
          </p:cNvCxnSpPr>
          <p:nvPr/>
        </p:nvCxnSpPr>
        <p:spPr>
          <a:xfrm flipH="1" flipV="1">
            <a:off x="4743162" y="6153149"/>
            <a:ext cx="1225318" cy="179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4" name="1083 CuadroTexto"/>
          <p:cNvSpPr txBox="1"/>
          <p:nvPr/>
        </p:nvSpPr>
        <p:spPr>
          <a:xfrm>
            <a:off x="230832" y="6552917"/>
            <a:ext cx="18533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800" dirty="0" smtClean="0"/>
              <a:t>Elaborado por Mario Javier Pacheco</a:t>
            </a:r>
            <a:endParaRPr lang="es-CO" sz="800" dirty="0"/>
          </a:p>
        </p:txBody>
      </p:sp>
    </p:spTree>
    <p:extLst>
      <p:ext uri="{BB962C8B-B14F-4D97-AF65-F5344CB8AC3E}">
        <p14:creationId xmlns:p14="http://schemas.microsoft.com/office/powerpoint/2010/main" val="296826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Las FARC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236507"/>
              </p:ext>
            </p:extLst>
          </p:nvPr>
        </p:nvGraphicFramePr>
        <p:xfrm>
          <a:off x="899592" y="1484784"/>
          <a:ext cx="6768752" cy="3134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68752"/>
              </a:tblGrid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Son inocentes de los crímenes que se les imputan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La culpa es del Estado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Reparación de víctimas con plata del Estado, y no con su fabulosa fortuna.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Exigen curules en el congreso, -alguien propuso que fueran 30-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Que se disminuya el ejército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No tienen de qué pedir perdón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No entregarán las armas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No aceptarán un solo día de cárcel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No son terroristas; son víctimas, no victimarios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39552" y="4801462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Podrán pagar sus sentencias en Zonas de Reserva Campesinas</a:t>
            </a:r>
            <a:r>
              <a:rPr lang="es-CO" dirty="0" smtClean="0"/>
              <a:t>, donde </a:t>
            </a:r>
            <a:r>
              <a:rPr lang="es-CO" dirty="0"/>
              <a:t>no pueda entrar el ejército, en el Catatumbo, Caquetá o el Urabá, </a:t>
            </a:r>
            <a:r>
              <a:rPr lang="es-CO" dirty="0" smtClean="0"/>
              <a:t>allí </a:t>
            </a:r>
            <a:r>
              <a:rPr lang="es-CO" dirty="0"/>
              <a:t>serán señores, como en su vieja República de </a:t>
            </a:r>
            <a:r>
              <a:rPr lang="es-CO" dirty="0" err="1"/>
              <a:t>Marquetalia</a:t>
            </a:r>
            <a:r>
              <a:rPr lang="es-CO" dirty="0"/>
              <a:t>, y las que fundaron en El Pato, </a:t>
            </a:r>
            <a:r>
              <a:rPr lang="es-CO" dirty="0" err="1"/>
              <a:t>Sumapaz</a:t>
            </a:r>
            <a:r>
              <a:rPr lang="es-CO" dirty="0"/>
              <a:t>, </a:t>
            </a:r>
            <a:r>
              <a:rPr lang="es-CO" dirty="0" err="1"/>
              <a:t>Gaitanía</a:t>
            </a:r>
            <a:r>
              <a:rPr lang="es-CO" dirty="0"/>
              <a:t>, Planadas, </a:t>
            </a:r>
            <a:r>
              <a:rPr lang="es-CO" dirty="0" err="1"/>
              <a:t>Riochiquito</a:t>
            </a:r>
            <a:r>
              <a:rPr lang="es-CO" dirty="0"/>
              <a:t>, y Vichada.</a:t>
            </a:r>
          </a:p>
        </p:txBody>
      </p:sp>
    </p:spTree>
    <p:extLst>
      <p:ext uri="{BB962C8B-B14F-4D97-AF65-F5344CB8AC3E}">
        <p14:creationId xmlns:p14="http://schemas.microsoft.com/office/powerpoint/2010/main" val="3826807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 smtClean="0"/>
              <a:t>Los grandes beneficiados del Proceso</a:t>
            </a:r>
            <a:endParaRPr lang="es-CO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708040"/>
              </p:ext>
            </p:extLst>
          </p:nvPr>
        </p:nvGraphicFramePr>
        <p:xfrm>
          <a:off x="847090" y="1658620"/>
          <a:ext cx="7449820" cy="4463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4940"/>
                <a:gridCol w="2244090"/>
                <a:gridCol w="3780790"/>
              </a:tblGrid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es-CO" sz="1150">
                          <a:effectLst/>
                        </a:rPr>
                        <a:t>COSTOS PROCESO DE PAZ  EN CONTRATOS A DICIEMBRE 2014. $113.645.000   US 37.888.000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MONTO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BENEFICIARIO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OBJETO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4.875.000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Fundaciones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Temas de paz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10.360.000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Medios y publicidad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Medios y publicidad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7.068.000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Asesorías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Asesorías para la paz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594.000.000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Comisión histórica y víctimas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Comisión histórica y víctimas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1.264.400.000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Conecta S.A.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Encuestas sobre proceso de paz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759.243.961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Área Comunications S.A.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Divulgar piezas de comunicación del Proceso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321.000.000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Oportunidad Estratégica Ltda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Concepto viabilidad del Proceso de paz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1.080.708.200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J. Walter Thompson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Estrategias de publicidad y mercadeo del proceso de paz.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812.000.000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Sístole S.A. de propiedad del hermano de Santos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Estrategias digitales del proceso de paz.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3.130.855.377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Medios de comunicación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Divulgar el proceso de La Habana.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860.029.703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RCNTV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Promociones del proceso de paz.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860.025.674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Caracol T.V.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Promociones del proceso de paz.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1.092.800.000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Semana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Pedagogía del post conflicto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1.507.528.386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Velnec S.A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Realizar obras para la paz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2.393.313.450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Etecsa de La Habana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Servicio de Internet y telecomunicaciones de Farc.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419.300.000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Aviatur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Pasajes aéreos a La Habana.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1.860.049.611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Fuerza Aérea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Transportes a la Habana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968.982.882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Arriendo casa en La Habana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Hospedajes del proceso de paz.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1.421.803.500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Corporación de León Valencia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Promover sobre Proceso de la Habana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1.347.277.093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Fundación Ideas para la Paz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Promover sobre Proceso de la Habana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1.012.256.800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Fundación García Márquez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Seminarios a periodistas en cobertura del proceso de paz”.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1.300.000.000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Cordepaz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Promover sobre Proceso de la Habana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480.600.000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“Corpovisionarios” de Mockus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Apoyar Proceso de la Habana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42.048.383.518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Federación de Cafeteros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Contratos para la paz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092280" y="6135758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800" dirty="0" smtClean="0"/>
              <a:t>Sin verificar. M.J.P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853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Los beneficiados del proceso</a:t>
            </a:r>
            <a:endParaRPr lang="es-CO" dirty="0"/>
          </a:p>
        </p:txBody>
      </p:sp>
      <p:pic>
        <p:nvPicPr>
          <p:cNvPr id="2051" name="Picture 3" descr="G:\CENTRO DEMOCRÁTICO\chequea del fiscal gener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420116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CENTRO DEMOCRÁTICO\CONFERENCIA 9 DE DICIEMBRE\CONTRAT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8"/>
            <a:ext cx="37444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23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Lexicón de la paz (Fragmento)</a:t>
            </a:r>
            <a:endParaRPr lang="es-CO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992505" y="2250948"/>
          <a:ext cx="7158990" cy="37720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9495"/>
                <a:gridCol w="357949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Cese bilateral/No perseguir delincuentes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Comisión de la verdad/instrumento de venganza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Comisión de historiadores/Amigos de FARC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Conflicto armado/ Guerra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Congresito/ dictadura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 err="1">
                          <a:effectLst/>
                        </a:rPr>
                        <a:t>Desescalar</a:t>
                      </a:r>
                      <a:r>
                        <a:rPr lang="es-CO" sz="1200" dirty="0">
                          <a:effectLst/>
                        </a:rPr>
                        <a:t>/ceder posiciones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Despeje/ campo de entrenamiento 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Dejación de armas/guardarlas bajo la cama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Desmovilización/ no existe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Extorsión/impuesto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Entrega de armas/ no existe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FARC/paz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FARC/Víctimas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Gobierno/Elite explotadora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Ley Habilitante/dictadura </a:t>
                      </a:r>
                      <a:r>
                        <a:rPr lang="es-CO" sz="1200" dirty="0" err="1">
                          <a:effectLst/>
                        </a:rPr>
                        <a:t>madurista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Masacre/error</a:t>
                      </a:r>
                      <a:endParaRPr lang="es-CO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Narcotráfico/Conexo al delito político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Negociación/Dialogo entre pares, no vencidos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Opositor al proceso/</a:t>
                      </a:r>
                      <a:r>
                        <a:rPr lang="es-CO" sz="1200" dirty="0" err="1">
                          <a:effectLst/>
                        </a:rPr>
                        <a:t>paraco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Paz/ estrategia para llegar al poder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Paz/Valor supremo, todo lo justifica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Proceso de paz/ Sainete para acceder al poder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Santos/paz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Secuestro/retención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Soldado/presunto asesino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Terrorista/combatiente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Tribunal de la Paz/tribunal de la venganza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Uribe/guerra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 err="1">
                          <a:effectLst/>
                        </a:rPr>
                        <a:t>Uribista</a:t>
                      </a:r>
                      <a:r>
                        <a:rPr lang="es-CO" sz="1200" dirty="0">
                          <a:effectLst/>
                        </a:rPr>
                        <a:t>/Enemigo de la paz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Víctimas en la Habana/actores</a:t>
                      </a:r>
                      <a:endParaRPr lang="es-CO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Voto por la paz/Voto por las FARC</a:t>
                      </a:r>
                      <a:endParaRPr lang="es-CO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Yo soy capaz/Harakiri del Che, para empresarios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253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Víctimas que conforman el tercer grupo</a:t>
            </a:r>
            <a:endParaRPr lang="es-CO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581800"/>
              </p:ext>
            </p:extLst>
          </p:nvPr>
        </p:nvGraphicFramePr>
        <p:xfrm>
          <a:off x="1187624" y="2420892"/>
          <a:ext cx="6840759" cy="324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879"/>
                <a:gridCol w="2699578"/>
                <a:gridCol w="3734302"/>
              </a:tblGrid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Alan Jara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Secuestrado por las FARC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General Luis Mendieta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Secuestrado por las FARC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Aida Avella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paramilitares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Emilse Hernández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la Fuerza Pública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5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Camilo Umaña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paramilitares y Fuerza Pública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6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Marta Luz de Ujueta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atentado Club El Nogal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7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Ximena Ochoa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Ganadera Víctima de las FARC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8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María Victoria Liu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paramilitares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9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Luis Fernando Arias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paramilitares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10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Soraya Bayuelo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FARC y Paramilitares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11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Nancy Yamila Galarraga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Víctima de paramilitares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12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Erika Paola Jaimes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Víctima de paramilitares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700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Historiadores a La Habana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43001"/>
              </p:ext>
            </p:extLst>
          </p:nvPr>
        </p:nvGraphicFramePr>
        <p:xfrm>
          <a:off x="1043609" y="2420885"/>
          <a:ext cx="6378906" cy="2652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409"/>
                <a:gridCol w="2014279"/>
                <a:gridCol w="3985218"/>
              </a:tblGrid>
              <a:tr h="545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Darío Fajardo Montaño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antropólogo y profesor de la Universidad Nacional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Alfredo Molano Bravo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Escritor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Sergio de Zubiría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Filósofo y catedrático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4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Renán Vega;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Historiador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5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Malcolm Deas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Historiador británico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6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María Emma Wills;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Politóloga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7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Francisco Gutiérrez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Antropólogo;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8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Daniel Pecault 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Sociólogo francés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9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Vicente Torrijos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Catedrático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358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Generales adeptos al proceso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850468"/>
              </p:ext>
            </p:extLst>
          </p:nvPr>
        </p:nvGraphicFramePr>
        <p:xfrm>
          <a:off x="899592" y="2204864"/>
          <a:ext cx="6522923" cy="2566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7975"/>
                <a:gridCol w="2059756"/>
                <a:gridCol w="4075192"/>
              </a:tblGrid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Juan Pablo Rodríguez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Ejército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Flórez,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Ejército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Nieto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Ejército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Rojas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Ejército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Rivera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FAC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Pico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Policía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Romero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Armada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Y comandantes de todas las fuerzas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244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La paz engatillada</a:t>
            </a:r>
            <a:endParaRPr lang="es-CO" b="1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6147" name="Picture 3" descr="G:\CENTRO DEMOCRÁTICO\gha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06" y="1722647"/>
            <a:ext cx="8142053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7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Claridad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1390</TotalTime>
  <Words>1902</Words>
  <Application>Microsoft Office PowerPoint</Application>
  <PresentationFormat>Presentación en pantalla (4:3)</PresentationFormat>
  <Paragraphs>457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Claridad</vt:lpstr>
      <vt:lpstr>LA PAZ ENGATILLADA</vt:lpstr>
      <vt:lpstr>En política no hay inocencia</vt:lpstr>
      <vt:lpstr>Diferencias entre la oposición y el santismo fariano</vt:lpstr>
      <vt:lpstr>Historia electoral de la izquierda a la presidencia de la república</vt:lpstr>
      <vt:lpstr>PAÍSES CONQUISTADOS POR EL FORO DE SAO PAULO.  Creado en 1990, por movimientos de izquierda para tomarse el poder en Latinoamérica </vt:lpstr>
      <vt:lpstr>Marco Ilógico para una dictadura democrática</vt:lpstr>
      <vt:lpstr>Marco Lógico</vt:lpstr>
      <vt:lpstr>Las FARC</vt:lpstr>
      <vt:lpstr>Los grandes beneficiados del Proceso</vt:lpstr>
      <vt:lpstr>Los beneficiados del proceso</vt:lpstr>
      <vt:lpstr>Lexicón de la paz (Fragmento)</vt:lpstr>
      <vt:lpstr>Víctimas que conforman el tercer grupo</vt:lpstr>
      <vt:lpstr>Historiadores a La Habana</vt:lpstr>
      <vt:lpstr>Generales adeptos al proceso</vt:lpstr>
      <vt:lpstr>La paz engatillada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PAZ ENGATILLADA</dc:title>
  <dc:creator>Usuario</dc:creator>
  <cp:lastModifiedBy>Usuario</cp:lastModifiedBy>
  <cp:revision>38</cp:revision>
  <dcterms:created xsi:type="dcterms:W3CDTF">2015-12-06T16:13:15Z</dcterms:created>
  <dcterms:modified xsi:type="dcterms:W3CDTF">2015-12-09T00:55:51Z</dcterms:modified>
</cp:coreProperties>
</file>